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4" r:id="rId2"/>
    <p:sldId id="317" r:id="rId3"/>
    <p:sldId id="316" r:id="rId4"/>
    <p:sldId id="328" r:id="rId5"/>
    <p:sldId id="318" r:id="rId6"/>
    <p:sldId id="327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267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5E842-AC0C-7140-9F8D-D1D782790DD2}" v="85" dt="2026-07-31T14:57:32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 autoAdjust="0"/>
    <p:restoredTop sz="94585" autoAdjust="0"/>
  </p:normalViewPr>
  <p:slideViewPr>
    <p:cSldViewPr>
      <p:cViewPr>
        <p:scale>
          <a:sx n="60" d="100"/>
          <a:sy n="60" d="100"/>
        </p:scale>
        <p:origin x="1048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5CAF3-036B-9D44-880F-FA185F2E437D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BFA23-E2DD-2D4C-8807-4C3E330F2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4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9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en-US" sz="3200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4099" y="8612428"/>
            <a:ext cx="1905499" cy="4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5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A332EA-4EC5-CD1C-9048-62D89E1C5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778" y="2896189"/>
            <a:ext cx="11800039" cy="4090287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74777524-C514-96F7-CFB5-BFA4908F0B71}"/>
              </a:ext>
            </a:extLst>
          </p:cNvPr>
          <p:cNvSpPr txBox="1"/>
          <p:nvPr/>
        </p:nvSpPr>
        <p:spPr>
          <a:xfrm>
            <a:off x="1230745" y="990600"/>
            <a:ext cx="11800039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</a:pPr>
            <a:r>
              <a:rPr lang="en-US" sz="4400" b="1" i="0" dirty="0">
                <a:solidFill>
                  <a:srgbClr val="14522F"/>
                </a:solidFill>
                <a:latin typeface="Arial"/>
              </a:rPr>
              <a:t>2026 SPARC Drug Discovery CollaboFest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F6CE66-385B-1DAE-4EA0-7F2240DA0E32}"/>
              </a:ext>
            </a:extLst>
          </p:cNvPr>
          <p:cNvSpPr txBox="1"/>
          <p:nvPr/>
        </p:nvSpPr>
        <p:spPr>
          <a:xfrm>
            <a:off x="4470400" y="2157524"/>
            <a:ext cx="8125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14522F"/>
                </a:solidFill>
                <a:latin typeface="Arial"/>
              </a:rPr>
              <a:t>Who are we?</a:t>
            </a:r>
            <a:endParaRPr lang="en-US" sz="3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CC0847-ED86-79E8-0F2F-AC31F0B395BB}"/>
              </a:ext>
            </a:extLst>
          </p:cNvPr>
          <p:cNvGrpSpPr/>
          <p:nvPr/>
        </p:nvGrpSpPr>
        <p:grpSpPr>
          <a:xfrm>
            <a:off x="1574800" y="7547449"/>
            <a:ext cx="11455983" cy="1092551"/>
            <a:chOff x="1574800" y="7594250"/>
            <a:chExt cx="11455983" cy="109255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9A1372-9396-71A7-3FFC-20F26BA8287C}"/>
                </a:ext>
              </a:extLst>
            </p:cNvPr>
            <p:cNvSpPr/>
            <p:nvPr/>
          </p:nvSpPr>
          <p:spPr>
            <a:xfrm>
              <a:off x="1574801" y="7594250"/>
              <a:ext cx="11455982" cy="1086603"/>
            </a:xfrm>
            <a:prstGeom prst="rect">
              <a:avLst/>
            </a:prstGeom>
            <a:solidFill>
              <a:srgbClr val="0F382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77A673B-D20D-F57C-C454-0F9989338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6471" b="41875"/>
            <a:stretch>
              <a:fillRect/>
            </a:stretch>
          </p:blipFill>
          <p:spPr>
            <a:xfrm>
              <a:off x="1574800" y="7600199"/>
              <a:ext cx="5715000" cy="108660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DCEAC23-AB2A-73F1-AF24-25EDFD8D2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61" t="60323" r="26471" b="8152"/>
            <a:stretch>
              <a:fillRect/>
            </a:stretch>
          </p:blipFill>
          <p:spPr>
            <a:xfrm>
              <a:off x="7289798" y="7934938"/>
              <a:ext cx="5658297" cy="599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4853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96000"/>
              </a:lnSpc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The Three-Page Decision Memo Blueprint</a:t>
            </a:r>
          </a:p>
        </p:txBody>
      </p:sp>
      <p:sp>
        <p:nvSpPr>
          <p:cNvPr id="21" name="LN0"/>
          <p:cNvSpPr txBox="1"/>
          <p:nvPr/>
        </p:nvSpPr>
        <p:spPr>
          <a:xfrm>
            <a:off x="1016000" y="28702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01</a:t>
            </a:r>
          </a:p>
        </p:txBody>
      </p:sp>
      <p:sp>
        <p:nvSpPr>
          <p:cNvPr id="22" name="LT0"/>
          <p:cNvSpPr txBox="1"/>
          <p:nvPr/>
        </p:nvSpPr>
        <p:spPr>
          <a:xfrm>
            <a:off x="1854200" y="28702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Unmet Need: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disease problem or critical translational barrier.</a:t>
            </a:r>
          </a:p>
        </p:txBody>
      </p:sp>
      <p:sp>
        <p:nvSpPr>
          <p:cNvPr id="23" name="LN1"/>
          <p:cNvSpPr txBox="1"/>
          <p:nvPr/>
        </p:nvSpPr>
        <p:spPr>
          <a:xfrm>
            <a:off x="1016000" y="41148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02</a:t>
            </a:r>
          </a:p>
        </p:txBody>
      </p:sp>
      <p:sp>
        <p:nvSpPr>
          <p:cNvPr id="24" name="LT1"/>
          <p:cNvSpPr txBox="1"/>
          <p:nvPr/>
        </p:nvSpPr>
        <p:spPr>
          <a:xfrm>
            <a:off x="1854200" y="41148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Central Hypothesis: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target, mechanism, intervention, or patient-selection concept.</a:t>
            </a:r>
          </a:p>
        </p:txBody>
      </p:sp>
      <p:sp>
        <p:nvSpPr>
          <p:cNvPr id="25" name="LN2"/>
          <p:cNvSpPr txBox="1"/>
          <p:nvPr/>
        </p:nvSpPr>
        <p:spPr>
          <a:xfrm>
            <a:off x="1016000" y="53594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03</a:t>
            </a:r>
          </a:p>
        </p:txBody>
      </p:sp>
      <p:sp>
        <p:nvSpPr>
          <p:cNvPr id="26" name="LT2"/>
          <p:cNvSpPr txBox="1"/>
          <p:nvPr/>
        </p:nvSpPr>
        <p:spPr>
          <a:xfrm>
            <a:off x="1854200" y="53594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Scientific Foundation: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Key publications, preliminary findings, and accessible data.</a:t>
            </a:r>
          </a:p>
        </p:txBody>
      </p:sp>
      <p:sp>
        <p:nvSpPr>
          <p:cNvPr id="27" name="LN3"/>
          <p:cNvSpPr txBox="1"/>
          <p:nvPr/>
        </p:nvSpPr>
        <p:spPr>
          <a:xfrm>
            <a:off x="1016000" y="66040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04</a:t>
            </a:r>
          </a:p>
        </p:txBody>
      </p:sp>
      <p:sp>
        <p:nvSpPr>
          <p:cNvPr id="28" name="LT3"/>
          <p:cNvSpPr txBox="1"/>
          <p:nvPr/>
        </p:nvSpPr>
        <p:spPr>
          <a:xfrm>
            <a:off x="1854200" y="66040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Proposed Solution: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specific decision, prediction, or design you need SPARC to produce.</a:t>
            </a:r>
          </a:p>
        </p:txBody>
      </p:sp>
      <p:sp>
        <p:nvSpPr>
          <p:cNvPr id="29" name="RN0"/>
          <p:cNvSpPr txBox="1"/>
          <p:nvPr/>
        </p:nvSpPr>
        <p:spPr>
          <a:xfrm>
            <a:off x="8382000" y="28702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05</a:t>
            </a:r>
          </a:p>
        </p:txBody>
      </p:sp>
      <p:sp>
        <p:nvSpPr>
          <p:cNvPr id="30" name="RT0"/>
          <p:cNvSpPr txBox="1"/>
          <p:nvPr/>
        </p:nvSpPr>
        <p:spPr>
          <a:xfrm>
            <a:off x="9220200" y="28702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SPARC Support Requested: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specific computational services needed.</a:t>
            </a:r>
          </a:p>
        </p:txBody>
      </p:sp>
      <p:sp>
        <p:nvSpPr>
          <p:cNvPr id="31" name="RN1"/>
          <p:cNvSpPr txBox="1"/>
          <p:nvPr/>
        </p:nvSpPr>
        <p:spPr>
          <a:xfrm>
            <a:off x="8382000" y="41148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06</a:t>
            </a:r>
          </a:p>
        </p:txBody>
      </p:sp>
      <p:sp>
        <p:nvSpPr>
          <p:cNvPr id="32" name="RT1"/>
          <p:cNvSpPr txBox="1"/>
          <p:nvPr/>
        </p:nvSpPr>
        <p:spPr>
          <a:xfrm>
            <a:off x="9220200" y="41148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Team Readiness: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Expertise, datasets, assays, and partners secured.</a:t>
            </a:r>
          </a:p>
        </p:txBody>
      </p:sp>
      <p:sp>
        <p:nvSpPr>
          <p:cNvPr id="33" name="RN2"/>
          <p:cNvSpPr txBox="1"/>
          <p:nvPr/>
        </p:nvSpPr>
        <p:spPr>
          <a:xfrm>
            <a:off x="8382000" y="5359400"/>
            <a:ext cx="76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14522F"/>
                </a:solidFill>
                <a:latin typeface="Arial"/>
              </a:rPr>
              <a:t>07</a:t>
            </a:r>
          </a:p>
        </p:txBody>
      </p:sp>
      <p:sp>
        <p:nvSpPr>
          <p:cNvPr id="34" name="RT2"/>
          <p:cNvSpPr txBox="1"/>
          <p:nvPr/>
        </p:nvSpPr>
        <p:spPr>
          <a:xfrm>
            <a:off x="9220200" y="5359400"/>
            <a:ext cx="596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Validation Plan: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A feasible experimental test of the output and the next translational milestone.</a:t>
            </a:r>
          </a:p>
        </p:txBody>
      </p:sp>
      <p:sp>
        <p:nvSpPr>
          <p:cNvPr id="35" name="Rule"/>
          <p:cNvSpPr txBox="1"/>
          <p:nvPr/>
        </p:nvSpPr>
        <p:spPr>
          <a:xfrm>
            <a:off x="9220200" y="6654800"/>
            <a:ext cx="5969000" cy="19050"/>
          </a:xfrm>
          <a:prstGeom prst="rect">
            <a:avLst/>
          </a:prstGeom>
          <a:solidFill>
            <a:srgbClr val="8FA79A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6" name="Mindset"/>
          <p:cNvSpPr txBox="1"/>
          <p:nvPr/>
        </p:nvSpPr>
        <p:spPr>
          <a:xfrm>
            <a:off x="9220200" y="7010400"/>
            <a:ext cx="59690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000" b="0" i="1" dirty="0">
                <a:solidFill>
                  <a:srgbClr val="55555A"/>
                </a:solidFill>
                <a:latin typeface="Arial"/>
              </a:rPr>
              <a:t>Reviewer Mindset: Judges must easily conclude: I understand the bottleneck, I believe the data, and I trust the validation path.</a:t>
            </a:r>
          </a:p>
        </p:txBody>
      </p:sp>
      <p:pic>
        <p:nvPicPr>
          <p:cNvPr id="37" name="Copied Picture 37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08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98000"/>
              </a:lnSpc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Agent-Assisted Triage, Human Expert Judgment</a:t>
            </a:r>
          </a:p>
        </p:txBody>
      </p:sp>
      <p:sp>
        <p:nvSpPr>
          <p:cNvPr id="21" name="Flow0"/>
          <p:cNvSpPr txBox="1"/>
          <p:nvPr/>
        </p:nvSpPr>
        <p:spPr>
          <a:xfrm>
            <a:off x="1016000" y="2489200"/>
            <a:ext cx="3556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Proposal</a:t>
            </a:r>
          </a:p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Submission</a:t>
            </a:r>
          </a:p>
        </p:txBody>
      </p:sp>
      <p:sp>
        <p:nvSpPr>
          <p:cNvPr id="22" name="Flow1"/>
          <p:cNvSpPr txBox="1"/>
          <p:nvPr/>
        </p:nvSpPr>
        <p:spPr>
          <a:xfrm>
            <a:off x="5461000" y="2489200"/>
            <a:ext cx="4572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Agent-Assisted Triage</a:t>
            </a:r>
          </a:p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(Completeness)</a:t>
            </a:r>
          </a:p>
        </p:txBody>
      </p:sp>
      <p:sp>
        <p:nvSpPr>
          <p:cNvPr id="23" name="Flow2"/>
          <p:cNvSpPr txBox="1"/>
          <p:nvPr/>
        </p:nvSpPr>
        <p:spPr>
          <a:xfrm>
            <a:off x="11176000" y="24892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Multi-Institutional</a:t>
            </a:r>
          </a:p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Review Panel</a:t>
            </a:r>
          </a:p>
          <a:p>
            <a:pPr algn="ctr">
              <a:lnSpc>
                <a:spcPct val="118000"/>
              </a:lnSpc>
              <a:buNone/>
            </a:pPr>
            <a:r>
              <a:rPr lang="en-US" sz="2100" b="0" i="0" dirty="0">
                <a:solidFill>
                  <a:srgbClr val="3F3F41"/>
                </a:solidFill>
                <a:latin typeface="Arial"/>
              </a:rPr>
              <a:t>(Final Judgment)</a:t>
            </a:r>
          </a:p>
        </p:txBody>
      </p:sp>
      <p:sp>
        <p:nvSpPr>
          <p:cNvPr id="24" name="Ar1"/>
          <p:cNvSpPr txBox="1"/>
          <p:nvPr/>
        </p:nvSpPr>
        <p:spPr>
          <a:xfrm>
            <a:off x="4724400" y="2895600"/>
            <a:ext cx="635000" cy="0"/>
          </a:xfrm>
          <a:prstGeom prst="line">
            <a:avLst/>
          </a:prstGeom>
          <a:noFill/>
          <a:ln w="12700">
            <a:solidFill>
              <a:srgbClr val="3C8F5E"/>
            </a:solidFill>
            <a:tailEnd type="triangle"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25" name="Ar2"/>
          <p:cNvSpPr txBox="1"/>
          <p:nvPr/>
        </p:nvSpPr>
        <p:spPr>
          <a:xfrm>
            <a:off x="10160000" y="2895600"/>
            <a:ext cx="838200" cy="0"/>
          </a:xfrm>
          <a:prstGeom prst="line">
            <a:avLst/>
          </a:prstGeom>
          <a:noFill/>
          <a:ln w="12700">
            <a:solidFill>
              <a:srgbClr val="3C8F5E"/>
            </a:solidFill>
            <a:tailEnd type="triangle"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26" name="Crit"/>
          <p:cNvSpPr txBox="1"/>
          <p:nvPr/>
        </p:nvSpPr>
        <p:spPr>
          <a:xfrm>
            <a:off x="1016000" y="4140200"/>
            <a:ext cx="9652000" cy="406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Significance &amp; Impact: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Of the unmet need and translational potential.</a:t>
            </a:r>
          </a:p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Rigor &amp; Innovation: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Strength of rationale and differentiation.</a:t>
            </a:r>
          </a:p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Fit with SPARC: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Alignment with AI and systems-pharmacology capabilities.</a:t>
            </a:r>
          </a:p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Feasibility: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Within the available service award and project period.</a:t>
            </a:r>
          </a:p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Data Quality: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Quality and accessibility of required inputs.</a:t>
            </a:r>
          </a:p>
          <a:p>
            <a:pPr marL="200000" indent="-200000" algn="l">
              <a:lnSpc>
                <a:spcPct val="115000"/>
              </a:lnSpc>
              <a:spcBef>
                <a:spcPts val="1100"/>
              </a:spcBef>
              <a:buClr>
                <a:srgbClr val="4CAF7D"/>
              </a:buClr>
              <a:buFont typeface="Arial"/>
              <a:buChar char="•"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Validation Credibility: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Clear ownership of the follow-up work.</a:t>
            </a:r>
          </a:p>
        </p:txBody>
      </p:sp>
      <p:sp>
        <p:nvSpPr>
          <p:cNvPr id="27" name="Div"/>
          <p:cNvSpPr txBox="1"/>
          <p:nvPr/>
        </p:nvSpPr>
        <p:spPr>
          <a:xfrm>
            <a:off x="11125200" y="4064000"/>
            <a:ext cx="0" cy="4191000"/>
          </a:xfrm>
          <a:prstGeom prst="line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28" name="PanelH"/>
          <p:cNvSpPr txBox="1"/>
          <p:nvPr/>
        </p:nvSpPr>
        <p:spPr>
          <a:xfrm>
            <a:off x="11684000" y="4140200"/>
            <a:ext cx="3556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The Panel:</a:t>
            </a:r>
          </a:p>
        </p:txBody>
      </p:sp>
      <p:sp>
        <p:nvSpPr>
          <p:cNvPr id="29" name="PanelB"/>
          <p:cNvSpPr txBox="1"/>
          <p:nvPr/>
        </p:nvSpPr>
        <p:spPr>
          <a:xfrm>
            <a:off x="11684000" y="4622800"/>
            <a:ext cx="3556000" cy="228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8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Judges represent SPARC, UAB DBIDS, the Heersink Institute, Southern Research, and the UAB-led CCTS.</a:t>
            </a:r>
          </a:p>
        </p:txBody>
      </p:sp>
      <p:pic>
        <p:nvPicPr>
          <p:cNvPr id="30" name="Copied Picture 30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41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6096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The Road to Validation</a:t>
            </a:r>
          </a:p>
        </p:txBody>
      </p:sp>
      <p:sp>
        <p:nvSpPr>
          <p:cNvPr id="21" name="D0"/>
          <p:cNvSpPr txBox="1"/>
          <p:nvPr/>
        </p:nvSpPr>
        <p:spPr>
          <a:xfrm>
            <a:off x="1016000" y="2006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Jul 31, 2026</a:t>
            </a:r>
          </a:p>
        </p:txBody>
      </p:sp>
      <p:sp>
        <p:nvSpPr>
          <p:cNvPr id="22" name="T0"/>
          <p:cNvSpPr txBox="1"/>
          <p:nvPr/>
        </p:nvSpPr>
        <p:spPr>
          <a:xfrm>
            <a:off x="5080000" y="2006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Virtual Information Session (Briefing &amp; portal registration).</a:t>
            </a:r>
          </a:p>
        </p:txBody>
      </p:sp>
      <p:sp>
        <p:nvSpPr>
          <p:cNvPr id="23" name="R0"/>
          <p:cNvSpPr txBox="1"/>
          <p:nvPr/>
        </p:nvSpPr>
        <p:spPr>
          <a:xfrm>
            <a:off x="1016000" y="2590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24" name="D1"/>
          <p:cNvSpPr txBox="1"/>
          <p:nvPr/>
        </p:nvSpPr>
        <p:spPr>
          <a:xfrm>
            <a:off x="1016000" y="2895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Aug – Sep 2026</a:t>
            </a:r>
          </a:p>
        </p:txBody>
      </p:sp>
      <p:sp>
        <p:nvSpPr>
          <p:cNvPr id="25" name="T1"/>
          <p:cNvSpPr txBox="1"/>
          <p:nvPr/>
        </p:nvSpPr>
        <p:spPr>
          <a:xfrm>
            <a:off x="5080000" y="2895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Form Teams &amp; Close Gaps (Use Readiness Checklist).</a:t>
            </a:r>
          </a:p>
        </p:txBody>
      </p:sp>
      <p:sp>
        <p:nvSpPr>
          <p:cNvPr id="26" name="R1"/>
          <p:cNvSpPr txBox="1"/>
          <p:nvPr/>
        </p:nvSpPr>
        <p:spPr>
          <a:xfrm>
            <a:off x="1016000" y="3479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27" name="D2"/>
          <p:cNvSpPr txBox="1"/>
          <p:nvPr/>
        </p:nvSpPr>
        <p:spPr>
          <a:xfrm>
            <a:off x="1016000" y="3784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14522F"/>
                </a:solidFill>
                <a:latin typeface="Arial"/>
              </a:rPr>
              <a:t>Sep 30, 2026</a:t>
            </a:r>
          </a:p>
        </p:txBody>
      </p:sp>
      <p:sp>
        <p:nvSpPr>
          <p:cNvPr id="28" name="T2"/>
          <p:cNvSpPr txBox="1"/>
          <p:nvPr/>
        </p:nvSpPr>
        <p:spPr>
          <a:xfrm>
            <a:off x="5080000" y="3784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Submissions Close (3-page proposals due via portal).</a:t>
            </a:r>
          </a:p>
        </p:txBody>
      </p:sp>
      <p:sp>
        <p:nvSpPr>
          <p:cNvPr id="29" name="R2"/>
          <p:cNvSpPr txBox="1"/>
          <p:nvPr/>
        </p:nvSpPr>
        <p:spPr>
          <a:xfrm>
            <a:off x="1016000" y="4368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0" name="D3"/>
          <p:cNvSpPr txBox="1"/>
          <p:nvPr/>
        </p:nvSpPr>
        <p:spPr>
          <a:xfrm>
            <a:off x="1016000" y="4673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by Oct 20, 2026</a:t>
            </a:r>
          </a:p>
        </p:txBody>
      </p:sp>
      <p:sp>
        <p:nvSpPr>
          <p:cNvPr id="31" name="T3"/>
          <p:cNvSpPr txBox="1"/>
          <p:nvPr/>
        </p:nvSpPr>
        <p:spPr>
          <a:xfrm>
            <a:off x="5080000" y="4673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Winners Announced (Joint scoping of $40K services begins).</a:t>
            </a:r>
          </a:p>
        </p:txBody>
      </p:sp>
      <p:sp>
        <p:nvSpPr>
          <p:cNvPr id="32" name="R3"/>
          <p:cNvSpPr txBox="1"/>
          <p:nvPr/>
        </p:nvSpPr>
        <p:spPr>
          <a:xfrm>
            <a:off x="1016000" y="5257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3" name="D4"/>
          <p:cNvSpPr txBox="1"/>
          <p:nvPr/>
        </p:nvSpPr>
        <p:spPr>
          <a:xfrm>
            <a:off x="1016000" y="5562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Dec 15, 2026</a:t>
            </a:r>
          </a:p>
        </p:txBody>
      </p:sp>
      <p:sp>
        <p:nvSpPr>
          <p:cNvPr id="34" name="T4"/>
          <p:cNvSpPr txBox="1"/>
          <p:nvPr/>
        </p:nvSpPr>
        <p:spPr>
          <a:xfrm>
            <a:off x="5080000" y="5562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Computational Work Complete (AI outputs delivered).</a:t>
            </a:r>
          </a:p>
        </p:txBody>
      </p:sp>
      <p:sp>
        <p:nvSpPr>
          <p:cNvPr id="35" name="R4"/>
          <p:cNvSpPr txBox="1"/>
          <p:nvPr/>
        </p:nvSpPr>
        <p:spPr>
          <a:xfrm>
            <a:off x="1016000" y="6146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6" name="D5"/>
          <p:cNvSpPr txBox="1"/>
          <p:nvPr/>
        </p:nvSpPr>
        <p:spPr>
          <a:xfrm>
            <a:off x="1016000" y="6451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Apr 1, 2027</a:t>
            </a:r>
          </a:p>
        </p:txBody>
      </p:sp>
      <p:sp>
        <p:nvSpPr>
          <p:cNvPr id="37" name="T5"/>
          <p:cNvSpPr txBox="1"/>
          <p:nvPr/>
        </p:nvSpPr>
        <p:spPr>
          <a:xfrm>
            <a:off x="5080000" y="6451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Experimental Validation Collected.</a:t>
            </a:r>
          </a:p>
        </p:txBody>
      </p:sp>
      <p:sp>
        <p:nvSpPr>
          <p:cNvPr id="38" name="R5"/>
          <p:cNvSpPr txBox="1"/>
          <p:nvPr/>
        </p:nvSpPr>
        <p:spPr>
          <a:xfrm>
            <a:off x="1016000" y="7035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9" name="D6"/>
          <p:cNvSpPr txBox="1"/>
          <p:nvPr/>
        </p:nvSpPr>
        <p:spPr>
          <a:xfrm>
            <a:off x="1016000" y="7340600"/>
            <a:ext cx="381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Apr – May 2027</a:t>
            </a:r>
          </a:p>
        </p:txBody>
      </p:sp>
      <p:sp>
        <p:nvSpPr>
          <p:cNvPr id="40" name="T6"/>
          <p:cNvSpPr txBox="1"/>
          <p:nvPr/>
        </p:nvSpPr>
        <p:spPr>
          <a:xfrm>
            <a:off x="5080000" y="7340600"/>
            <a:ext cx="10160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n-US" sz="2300" b="0" i="0" dirty="0">
                <a:solidFill>
                  <a:srgbClr val="45454A"/>
                </a:solidFill>
                <a:latin typeface="Arial"/>
              </a:rPr>
              <a:t>ATTIS Symposium (Teams present at AI Drug Discovery session).</a:t>
            </a:r>
          </a:p>
        </p:txBody>
      </p:sp>
      <p:sp>
        <p:nvSpPr>
          <p:cNvPr id="41" name="R6"/>
          <p:cNvSpPr txBox="1"/>
          <p:nvPr/>
        </p:nvSpPr>
        <p:spPr>
          <a:xfrm>
            <a:off x="1016000" y="7924800"/>
            <a:ext cx="14224000" cy="1524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pic>
        <p:nvPicPr>
          <p:cNvPr id="42" name="Copied Picture 42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93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6350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Immediate Steps for Application</a:t>
            </a:r>
          </a:p>
        </p:txBody>
      </p:sp>
      <p:sp>
        <p:nvSpPr>
          <p:cNvPr id="21" name="H1"/>
          <p:cNvSpPr txBox="1"/>
          <p:nvPr/>
        </p:nvSpPr>
        <p:spPr>
          <a:xfrm>
            <a:off x="1016000" y="2260600"/>
            <a:ext cx="660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Next Steps Checklist</a:t>
            </a:r>
          </a:p>
        </p:txBody>
      </p:sp>
      <p:sp>
        <p:nvSpPr>
          <p:cNvPr id="22" name="Chk0"/>
          <p:cNvSpPr txBox="1"/>
          <p:nvPr/>
        </p:nvSpPr>
        <p:spPr>
          <a:xfrm>
            <a:off x="1016000" y="3098800"/>
            <a:ext cx="279400" cy="279400"/>
          </a:xfrm>
          <a:prstGeom prst="roundRect">
            <a:avLst/>
          </a:prstGeom>
          <a:solidFill>
            <a:srgbClr val="1F7A4D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5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3" name="Item0"/>
          <p:cNvSpPr txBox="1"/>
          <p:nvPr/>
        </p:nvSpPr>
        <p:spPr>
          <a:xfrm>
            <a:off x="1498600" y="3073400"/>
            <a:ext cx="609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1. Register your account at </a:t>
            </a:r>
            <a:r>
              <a:rPr lang="en-US" sz="2100" b="1" i="0" dirty="0">
                <a:solidFill>
                  <a:srgbClr val="3F3F41"/>
                </a:solidFill>
                <a:latin typeface="Arial"/>
              </a:rPr>
              <a:t>2026collabofest.ubrite.org</a:t>
            </a:r>
            <a:r>
              <a:rPr lang="en-US" sz="2100" b="0" i="0" dirty="0">
                <a:solidFill>
                  <a:srgbClr val="45454A"/>
                </a:solidFill>
                <a:latin typeface="Arial"/>
              </a:rPr>
              <a:t>.</a:t>
            </a:r>
          </a:p>
        </p:txBody>
      </p:sp>
      <p:sp>
        <p:nvSpPr>
          <p:cNvPr id="24" name="Chk1"/>
          <p:cNvSpPr txBox="1"/>
          <p:nvPr/>
        </p:nvSpPr>
        <p:spPr>
          <a:xfrm>
            <a:off x="1016000" y="4064000"/>
            <a:ext cx="279400" cy="279400"/>
          </a:xfrm>
          <a:prstGeom prst="roundRect">
            <a:avLst/>
          </a:prstGeom>
          <a:solidFill>
            <a:srgbClr val="1F7A4D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5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5" name="Item1"/>
          <p:cNvSpPr txBox="1"/>
          <p:nvPr/>
        </p:nvSpPr>
        <p:spPr>
          <a:xfrm>
            <a:off x="1498600" y="4038600"/>
            <a:ext cx="609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2. Download the RFA Guidance, Service Guide, and Team Readiness Checklist.</a:t>
            </a:r>
          </a:p>
        </p:txBody>
      </p:sp>
      <p:sp>
        <p:nvSpPr>
          <p:cNvPr id="26" name="Chk2"/>
          <p:cNvSpPr txBox="1"/>
          <p:nvPr/>
        </p:nvSpPr>
        <p:spPr>
          <a:xfrm>
            <a:off x="1016000" y="5029200"/>
            <a:ext cx="279400" cy="279400"/>
          </a:xfrm>
          <a:prstGeom prst="roundRect">
            <a:avLst/>
          </a:prstGeom>
          <a:solidFill>
            <a:srgbClr val="1F7A4D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5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7" name="Item2"/>
          <p:cNvSpPr txBox="1"/>
          <p:nvPr/>
        </p:nvSpPr>
        <p:spPr>
          <a:xfrm>
            <a:off x="1498600" y="5003800"/>
            <a:ext cx="609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3. Submit a 1-paragraph idea for early feedback.</a:t>
            </a:r>
          </a:p>
        </p:txBody>
      </p:sp>
      <p:sp>
        <p:nvSpPr>
          <p:cNvPr id="28" name="Chk3"/>
          <p:cNvSpPr txBox="1"/>
          <p:nvPr/>
        </p:nvSpPr>
        <p:spPr>
          <a:xfrm>
            <a:off x="1016000" y="5994400"/>
            <a:ext cx="279400" cy="279400"/>
          </a:xfrm>
          <a:prstGeom prst="roundRect">
            <a:avLst/>
          </a:prstGeom>
          <a:solidFill>
            <a:srgbClr val="1F7A4D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5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9" name="Item3"/>
          <p:cNvSpPr txBox="1"/>
          <p:nvPr/>
        </p:nvSpPr>
        <p:spPr>
          <a:xfrm>
            <a:off x="1498600" y="5969000"/>
            <a:ext cx="609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4. Define your core assets: 1 decision, 1 input, 1 validator, 1 next milestone.</a:t>
            </a:r>
          </a:p>
        </p:txBody>
      </p:sp>
      <p:sp>
        <p:nvSpPr>
          <p:cNvPr id="30" name="Chk4"/>
          <p:cNvSpPr txBox="1"/>
          <p:nvPr/>
        </p:nvSpPr>
        <p:spPr>
          <a:xfrm>
            <a:off x="1016000" y="6959600"/>
            <a:ext cx="279400" cy="279400"/>
          </a:xfrm>
          <a:prstGeom prst="roundRect">
            <a:avLst/>
          </a:prstGeom>
          <a:solidFill>
            <a:srgbClr val="1F7A4D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5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31" name="Item4"/>
          <p:cNvSpPr txBox="1"/>
          <p:nvPr/>
        </p:nvSpPr>
        <p:spPr>
          <a:xfrm>
            <a:off x="1498600" y="6934200"/>
            <a:ext cx="609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5. Submit the final 3-page proposal through the portal by </a:t>
            </a:r>
            <a:r>
              <a:rPr lang="en-US" sz="2100" b="1" i="0" dirty="0">
                <a:solidFill>
                  <a:srgbClr val="3F3F41"/>
                </a:solidFill>
                <a:latin typeface="Arial"/>
              </a:rPr>
              <a:t>September 30, 2026</a:t>
            </a:r>
            <a:r>
              <a:rPr lang="en-US" sz="2100" b="0" i="0" dirty="0">
                <a:solidFill>
                  <a:srgbClr val="45454A"/>
                </a:solidFill>
                <a:latin typeface="Arial"/>
              </a:rPr>
              <a:t>.</a:t>
            </a:r>
          </a:p>
        </p:txBody>
      </p:sp>
      <p:sp>
        <p:nvSpPr>
          <p:cNvPr id="32" name="Div"/>
          <p:cNvSpPr txBox="1"/>
          <p:nvPr/>
        </p:nvSpPr>
        <p:spPr>
          <a:xfrm>
            <a:off x="8128000" y="2260600"/>
            <a:ext cx="0" cy="5461000"/>
          </a:xfrm>
          <a:prstGeom prst="line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3" name="H2"/>
          <p:cNvSpPr txBox="1"/>
          <p:nvPr/>
        </p:nvSpPr>
        <p:spPr>
          <a:xfrm>
            <a:off x="8890000" y="2260600"/>
            <a:ext cx="660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Program Leadership &amp; Contact</a:t>
            </a:r>
          </a:p>
        </p:txBody>
      </p:sp>
      <p:sp>
        <p:nvSpPr>
          <p:cNvPr id="34" name="C1"/>
          <p:cNvSpPr txBox="1"/>
          <p:nvPr/>
        </p:nvSpPr>
        <p:spPr>
          <a:xfrm>
            <a:off x="8890000" y="3098800"/>
            <a:ext cx="63500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Dr. Swathi Thaker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Program Operations Manager, SPARC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snthaker@uab.edu</a:t>
            </a:r>
          </a:p>
        </p:txBody>
      </p:sp>
      <p:sp>
        <p:nvSpPr>
          <p:cNvPr id="35" name="C2"/>
          <p:cNvSpPr txBox="1"/>
          <p:nvPr/>
        </p:nvSpPr>
        <p:spPr>
          <a:xfrm>
            <a:off x="8890000" y="4826000"/>
            <a:ext cx="6350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Dr. Jake Y. Chen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Director, SPARC &amp; Program Chair</a:t>
            </a:r>
          </a:p>
        </p:txBody>
      </p:sp>
      <p:sp>
        <p:nvSpPr>
          <p:cNvPr id="36" name="C3"/>
          <p:cNvSpPr txBox="1"/>
          <p:nvPr/>
        </p:nvSpPr>
        <p:spPr>
          <a:xfrm>
            <a:off x="8890000" y="6350000"/>
            <a:ext cx="660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Portal Link: </a:t>
            </a:r>
            <a:r>
              <a:rPr lang="en-US" sz="2100" b="1" i="0" u="sng" dirty="0">
                <a:solidFill>
                  <a:srgbClr val="3F3F41"/>
                </a:solidFill>
                <a:latin typeface="Arial"/>
              </a:rPr>
              <a:t>2026collabofest.ubrite.org</a:t>
            </a:r>
          </a:p>
        </p:txBody>
      </p:sp>
      <p:sp>
        <p:nvSpPr>
          <p:cNvPr id="37" name="Dot1"/>
          <p:cNvSpPr txBox="1"/>
          <p:nvPr/>
        </p:nvSpPr>
        <p:spPr>
          <a:xfrm>
            <a:off x="711200" y="8051800"/>
            <a:ext cx="152400" cy="152400"/>
          </a:xfrm>
          <a:prstGeom prst="ellipse">
            <a:avLst/>
          </a:prstGeom>
          <a:solidFill>
            <a:srgbClr val="4CAF7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8" name="Dot2"/>
          <p:cNvSpPr txBox="1"/>
          <p:nvPr/>
        </p:nvSpPr>
        <p:spPr>
          <a:xfrm>
            <a:off x="15392400" y="8051800"/>
            <a:ext cx="152400" cy="152400"/>
          </a:xfrm>
          <a:prstGeom prst="ellipse">
            <a:avLst/>
          </a:prstGeom>
          <a:solidFill>
            <a:srgbClr val="4CAF7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9" name="Closing"/>
          <p:cNvSpPr txBox="1"/>
          <p:nvPr/>
        </p:nvSpPr>
        <p:spPr>
          <a:xfrm>
            <a:off x="1778000" y="7950200"/>
            <a:ext cx="12700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100" b="0" i="0" dirty="0">
                <a:solidFill>
                  <a:srgbClr val="45454A"/>
                </a:solidFill>
                <a:latin typeface="Arial"/>
              </a:rPr>
              <a:t>Bring the biomedical insight. We will help build the computational and validation strategy.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36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5836" y="608077"/>
            <a:ext cx="14492023" cy="688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4267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Organizers</a:t>
            </a:r>
            <a:endParaRPr lang="en-US" sz="4267" dirty="0"/>
          </a:p>
        </p:txBody>
      </p:sp>
      <p:sp>
        <p:nvSpPr>
          <p:cNvPr id="9" name="Shape 7"/>
          <p:cNvSpPr/>
          <p:nvPr/>
        </p:nvSpPr>
        <p:spPr>
          <a:xfrm>
            <a:off x="881989" y="6033956"/>
            <a:ext cx="25401" cy="848916"/>
          </a:xfrm>
          <a:prstGeom prst="roundRect">
            <a:avLst>
              <a:gd name="adj" fmla="val 49998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0" name="Rectangle 9"/>
          <p:cNvSpPr/>
          <p:nvPr/>
        </p:nvSpPr>
        <p:spPr>
          <a:xfrm>
            <a:off x="14152284" y="8281932"/>
            <a:ext cx="2030039" cy="824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068" y="274916"/>
            <a:ext cx="6107931" cy="22373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62" y="2682652"/>
            <a:ext cx="13436964" cy="31809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362" y="6033955"/>
            <a:ext cx="13436964" cy="275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716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The CollaboFest Opportunity</a:t>
            </a:r>
          </a:p>
        </p:txBody>
      </p:sp>
      <p:sp>
        <p:nvSpPr>
          <p:cNvPr id="21" name="Num0"/>
          <p:cNvSpPr txBox="1"/>
          <p:nvPr/>
        </p:nvSpPr>
        <p:spPr>
          <a:xfrm>
            <a:off x="1016000" y="2159000"/>
            <a:ext cx="26416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4200" b="1" i="0" dirty="0">
                <a:solidFill>
                  <a:srgbClr val="14522F"/>
                </a:solidFill>
                <a:latin typeface="Arial"/>
              </a:rPr>
              <a:t>3</a:t>
            </a:r>
          </a:p>
        </p:txBody>
      </p:sp>
      <p:sp>
        <p:nvSpPr>
          <p:cNvPr id="22" name="Lbl0"/>
          <p:cNvSpPr txBox="1"/>
          <p:nvPr/>
        </p:nvSpPr>
        <p:spPr>
          <a:xfrm>
            <a:off x="1016000" y="3327400"/>
            <a:ext cx="2641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Teams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Selected</a:t>
            </a:r>
          </a:p>
        </p:txBody>
      </p:sp>
      <p:sp>
        <p:nvSpPr>
          <p:cNvPr id="23" name="Div0"/>
          <p:cNvSpPr txBox="1"/>
          <p:nvPr/>
        </p:nvSpPr>
        <p:spPr>
          <a:xfrm>
            <a:off x="3784600" y="2133600"/>
            <a:ext cx="19050" cy="21336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4" name="Num1"/>
          <p:cNvSpPr txBox="1"/>
          <p:nvPr/>
        </p:nvSpPr>
        <p:spPr>
          <a:xfrm>
            <a:off x="3911600" y="2159000"/>
            <a:ext cx="26416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4200" b="1" i="0" dirty="0">
                <a:solidFill>
                  <a:srgbClr val="14522F"/>
                </a:solidFill>
                <a:latin typeface="Arial"/>
              </a:rPr>
              <a:t>$40K</a:t>
            </a:r>
          </a:p>
        </p:txBody>
      </p:sp>
      <p:sp>
        <p:nvSpPr>
          <p:cNvPr id="25" name="Lbl1"/>
          <p:cNvSpPr txBox="1"/>
          <p:nvPr/>
        </p:nvSpPr>
        <p:spPr>
          <a:xfrm>
            <a:off x="3911600" y="3327400"/>
            <a:ext cx="2641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Combined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In-Kind Services</a:t>
            </a:r>
          </a:p>
        </p:txBody>
      </p:sp>
      <p:sp>
        <p:nvSpPr>
          <p:cNvPr id="26" name="Div1"/>
          <p:cNvSpPr txBox="1"/>
          <p:nvPr/>
        </p:nvSpPr>
        <p:spPr>
          <a:xfrm>
            <a:off x="6680200" y="2133600"/>
            <a:ext cx="19050" cy="21336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7" name="Num2"/>
          <p:cNvSpPr txBox="1"/>
          <p:nvPr/>
        </p:nvSpPr>
        <p:spPr>
          <a:xfrm>
            <a:off x="6807200" y="2159000"/>
            <a:ext cx="26416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4200" b="1" i="0" dirty="0">
                <a:solidFill>
                  <a:srgbClr val="14522F"/>
                </a:solidFill>
                <a:latin typeface="Arial"/>
              </a:rPr>
              <a:t>$1K</a:t>
            </a:r>
          </a:p>
        </p:txBody>
      </p:sp>
      <p:sp>
        <p:nvSpPr>
          <p:cNvPr id="28" name="Lbl2"/>
          <p:cNvSpPr txBox="1"/>
          <p:nvPr/>
        </p:nvSpPr>
        <p:spPr>
          <a:xfrm>
            <a:off x="6807200" y="3327400"/>
            <a:ext cx="2641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Cash Prize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Per Team</a:t>
            </a:r>
          </a:p>
        </p:txBody>
      </p:sp>
      <p:sp>
        <p:nvSpPr>
          <p:cNvPr id="29" name="Div2"/>
          <p:cNvSpPr txBox="1"/>
          <p:nvPr/>
        </p:nvSpPr>
        <p:spPr>
          <a:xfrm>
            <a:off x="9575800" y="2133600"/>
            <a:ext cx="19050" cy="21336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0" name="Num3"/>
          <p:cNvSpPr txBox="1"/>
          <p:nvPr/>
        </p:nvSpPr>
        <p:spPr>
          <a:xfrm>
            <a:off x="9702800" y="2159000"/>
            <a:ext cx="26416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4200" b="1" i="0" dirty="0">
                <a:solidFill>
                  <a:srgbClr val="14522F"/>
                </a:solidFill>
                <a:latin typeface="Arial"/>
              </a:rPr>
              <a:t>3 Pages</a:t>
            </a:r>
          </a:p>
        </p:txBody>
      </p:sp>
      <p:sp>
        <p:nvSpPr>
          <p:cNvPr id="31" name="Lbl3"/>
          <p:cNvSpPr txBox="1"/>
          <p:nvPr/>
        </p:nvSpPr>
        <p:spPr>
          <a:xfrm>
            <a:off x="9702800" y="3327400"/>
            <a:ext cx="2641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Proposal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Length</a:t>
            </a:r>
          </a:p>
        </p:txBody>
      </p:sp>
      <p:sp>
        <p:nvSpPr>
          <p:cNvPr id="32" name="Div3"/>
          <p:cNvSpPr txBox="1"/>
          <p:nvPr/>
        </p:nvSpPr>
        <p:spPr>
          <a:xfrm>
            <a:off x="12471400" y="2133600"/>
            <a:ext cx="19050" cy="21336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3" name="Num4"/>
          <p:cNvSpPr txBox="1"/>
          <p:nvPr/>
        </p:nvSpPr>
        <p:spPr>
          <a:xfrm>
            <a:off x="12598400" y="2159000"/>
            <a:ext cx="26416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4200" b="1" i="0" dirty="0">
                <a:solidFill>
                  <a:srgbClr val="14522F"/>
                </a:solidFill>
                <a:latin typeface="Arial"/>
              </a:rPr>
              <a:t>Sept 30</a:t>
            </a:r>
          </a:p>
        </p:txBody>
      </p:sp>
      <p:sp>
        <p:nvSpPr>
          <p:cNvPr id="34" name="Lbl4"/>
          <p:cNvSpPr txBox="1"/>
          <p:nvPr/>
        </p:nvSpPr>
        <p:spPr>
          <a:xfrm>
            <a:off x="12598400" y="3327400"/>
            <a:ext cx="26416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Submission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Deadline</a:t>
            </a:r>
          </a:p>
        </p:txBody>
      </p:sp>
      <p:sp>
        <p:nvSpPr>
          <p:cNvPr id="35" name="H1"/>
          <p:cNvSpPr txBox="1"/>
          <p:nvPr/>
        </p:nvSpPr>
        <p:spPr>
          <a:xfrm>
            <a:off x="1016000" y="5029200"/>
            <a:ext cx="6604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Award Structure</a:t>
            </a:r>
          </a:p>
        </p:txBody>
      </p:sp>
      <p:sp>
        <p:nvSpPr>
          <p:cNvPr id="36" name="B1"/>
          <p:cNvSpPr txBox="1"/>
          <p:nvPr/>
        </p:nvSpPr>
        <p:spPr>
          <a:xfrm>
            <a:off x="1016000" y="5740400"/>
            <a:ext cx="6350000" cy="25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8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Combined SPARC AI design and Southern Research wet-lab service credits. These are commitments of staff expertise and supercomputing, not a cash grant. The final work breakdown is jointly defined with winning teams.</a:t>
            </a:r>
          </a:p>
        </p:txBody>
      </p:sp>
      <p:sp>
        <p:nvSpPr>
          <p:cNvPr id="37" name="H2"/>
          <p:cNvSpPr txBox="1"/>
          <p:nvPr/>
        </p:nvSpPr>
        <p:spPr>
          <a:xfrm>
            <a:off x="8382000" y="5029200"/>
            <a:ext cx="6604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Core Eligibility</a:t>
            </a:r>
          </a:p>
        </p:txBody>
      </p:sp>
      <p:sp>
        <p:nvSpPr>
          <p:cNvPr id="38" name="B2"/>
          <p:cNvSpPr txBox="1"/>
          <p:nvPr/>
        </p:nvSpPr>
        <p:spPr>
          <a:xfrm>
            <a:off x="8382000" y="5740400"/>
            <a:ext cx="6858000" cy="25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8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At least one co-investigator must be affiliated with UAB or the CCTS Partner Network. Additional team members are welcome from any academic or clinical institution. Interdisciplinary structures are strongly encouraged.</a:t>
            </a:r>
          </a:p>
        </p:txBody>
      </p:sp>
      <p:pic>
        <p:nvPicPr>
          <p:cNvPr id="39" name="Copied Picture 39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  <p:sp>
        <p:nvSpPr>
          <p:cNvPr id="2" name="URL">
            <a:extLst>
              <a:ext uri="{FF2B5EF4-FFF2-40B4-BE49-F238E27FC236}">
                <a16:creationId xmlns:a16="http://schemas.microsoft.com/office/drawing/2014/main" id="{267E168D-2133-4C22-8647-EAC5CF388554}"/>
              </a:ext>
            </a:extLst>
          </p:cNvPr>
          <p:cNvSpPr txBox="1"/>
          <p:nvPr/>
        </p:nvSpPr>
        <p:spPr>
          <a:xfrm>
            <a:off x="9652000" y="7696200"/>
            <a:ext cx="5588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en-US" sz="2600" b="1" i="0" dirty="0">
                <a:solidFill>
                  <a:srgbClr val="14522F"/>
                </a:solidFill>
                <a:latin typeface="Arial"/>
              </a:rPr>
              <a:t>2026collabofest.ubrite.org</a:t>
            </a:r>
          </a:p>
        </p:txBody>
      </p:sp>
    </p:spTree>
    <p:extLst>
      <p:ext uri="{BB962C8B-B14F-4D97-AF65-F5344CB8AC3E}">
        <p14:creationId xmlns:p14="http://schemas.microsoft.com/office/powerpoint/2010/main" val="2254359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Building Durable, Fundable Research Partnerships</a:t>
            </a:r>
          </a:p>
        </p:txBody>
      </p:sp>
      <p:sp>
        <p:nvSpPr>
          <p:cNvPr id="21" name="Head0"/>
          <p:cNvSpPr txBox="1"/>
          <p:nvPr/>
        </p:nvSpPr>
        <p:spPr>
          <a:xfrm>
            <a:off x="1016000" y="30480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sz="2800" b="1" i="0" dirty="0">
                <a:solidFill>
                  <a:srgbClr val="14522F"/>
                </a:solidFill>
                <a:latin typeface="Arial"/>
              </a:rPr>
              <a:t>01 </a:t>
            </a:r>
            <a:r>
              <a:rPr lang="en-US" sz="2800" b="1" i="0" dirty="0">
                <a:solidFill>
                  <a:srgbClr val="3F3F41"/>
                </a:solidFill>
                <a:latin typeface="Arial"/>
              </a:rPr>
              <a:t>Sharper Question</a:t>
            </a:r>
          </a:p>
        </p:txBody>
      </p:sp>
      <p:sp>
        <p:nvSpPr>
          <p:cNvPr id="22" name="Body0"/>
          <p:cNvSpPr txBox="1"/>
          <p:nvPr/>
        </p:nvSpPr>
        <p:spPr>
          <a:xfrm>
            <a:off x="1016000" y="4318000"/>
            <a:ext cx="3175000" cy="215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Transform a broad research goal into a single, decision-driven therapeutic hypothesis.</a:t>
            </a:r>
          </a:p>
        </p:txBody>
      </p:sp>
      <p:sp>
        <p:nvSpPr>
          <p:cNvPr id="23" name="Div0"/>
          <p:cNvSpPr txBox="1"/>
          <p:nvPr/>
        </p:nvSpPr>
        <p:spPr>
          <a:xfrm>
            <a:off x="4381500" y="3022600"/>
            <a:ext cx="19050" cy="34925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4" name="Head1"/>
          <p:cNvSpPr txBox="1"/>
          <p:nvPr/>
        </p:nvSpPr>
        <p:spPr>
          <a:xfrm>
            <a:off x="4699000" y="30480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sz="2800" b="1" i="0" dirty="0">
                <a:solidFill>
                  <a:srgbClr val="14522F"/>
                </a:solidFill>
                <a:latin typeface="Arial"/>
              </a:rPr>
              <a:t>02 </a:t>
            </a:r>
            <a:r>
              <a:rPr lang="en-US" sz="2800" b="1" i="0" dirty="0">
                <a:solidFill>
                  <a:srgbClr val="3F3F41"/>
                </a:solidFill>
                <a:latin typeface="Arial"/>
              </a:rPr>
              <a:t>Meet Collaborators</a:t>
            </a:r>
          </a:p>
        </p:txBody>
      </p:sp>
      <p:sp>
        <p:nvSpPr>
          <p:cNvPr id="25" name="Body1"/>
          <p:cNvSpPr txBox="1"/>
          <p:nvPr/>
        </p:nvSpPr>
        <p:spPr>
          <a:xfrm>
            <a:off x="4699000" y="4318000"/>
            <a:ext cx="3175000" cy="215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Connect wet-lab, clinical, data, and chemistry leads across the UAB-led CCTS network.</a:t>
            </a:r>
          </a:p>
        </p:txBody>
      </p:sp>
      <p:sp>
        <p:nvSpPr>
          <p:cNvPr id="26" name="Div1"/>
          <p:cNvSpPr txBox="1"/>
          <p:nvPr/>
        </p:nvSpPr>
        <p:spPr>
          <a:xfrm>
            <a:off x="8064500" y="3022600"/>
            <a:ext cx="19050" cy="34925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7" name="Head2"/>
          <p:cNvSpPr txBox="1"/>
          <p:nvPr/>
        </p:nvSpPr>
        <p:spPr>
          <a:xfrm>
            <a:off x="8382000" y="30480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sz="2800" b="1" i="0" dirty="0">
                <a:solidFill>
                  <a:srgbClr val="14522F"/>
                </a:solidFill>
                <a:latin typeface="Arial"/>
              </a:rPr>
              <a:t>03 </a:t>
            </a:r>
            <a:r>
              <a:rPr lang="en-US" sz="2800" b="1" i="0" dirty="0">
                <a:solidFill>
                  <a:srgbClr val="3F3F41"/>
                </a:solidFill>
                <a:latin typeface="Arial"/>
              </a:rPr>
              <a:t>Stress-Test Readiness</a:t>
            </a:r>
          </a:p>
        </p:txBody>
      </p:sp>
      <p:sp>
        <p:nvSpPr>
          <p:cNvPr id="28" name="Body2"/>
          <p:cNvSpPr txBox="1"/>
          <p:nvPr/>
        </p:nvSpPr>
        <p:spPr>
          <a:xfrm>
            <a:off x="8382000" y="4318000"/>
            <a:ext cx="3175000" cy="215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Evaluate data access permissions, assay feasibility, and validation ownership early.</a:t>
            </a:r>
          </a:p>
        </p:txBody>
      </p:sp>
      <p:sp>
        <p:nvSpPr>
          <p:cNvPr id="29" name="Div2"/>
          <p:cNvSpPr txBox="1"/>
          <p:nvPr/>
        </p:nvSpPr>
        <p:spPr>
          <a:xfrm>
            <a:off x="11747500" y="3022600"/>
            <a:ext cx="19050" cy="34925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0" name="Head3"/>
          <p:cNvSpPr txBox="1"/>
          <p:nvPr/>
        </p:nvSpPr>
        <p:spPr>
          <a:xfrm>
            <a:off x="12065000" y="30480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sz="2800" b="1" i="0" dirty="0">
                <a:solidFill>
                  <a:srgbClr val="14522F"/>
                </a:solidFill>
                <a:latin typeface="Arial"/>
              </a:rPr>
              <a:t>04 </a:t>
            </a:r>
            <a:r>
              <a:rPr lang="en-US" sz="2800" b="1" i="0" dirty="0">
                <a:solidFill>
                  <a:srgbClr val="3F3F41"/>
                </a:solidFill>
                <a:latin typeface="Arial"/>
              </a:rPr>
              <a:t>Grant-Ready Package</a:t>
            </a:r>
          </a:p>
        </p:txBody>
      </p:sp>
      <p:sp>
        <p:nvSpPr>
          <p:cNvPr id="31" name="Body3"/>
          <p:cNvSpPr txBox="1"/>
          <p:nvPr/>
        </p:nvSpPr>
        <p:spPr>
          <a:xfrm>
            <a:off x="12065000" y="4318000"/>
            <a:ext cx="3175000" cy="215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Walk away with preliminary figures and structured rationale for NIH/DoD grants.</a:t>
            </a:r>
          </a:p>
        </p:txBody>
      </p:sp>
      <p:sp>
        <p:nvSpPr>
          <p:cNvPr id="32" name="Bracket"/>
          <p:cNvSpPr txBox="1"/>
          <p:nvPr/>
        </p:nvSpPr>
        <p:spPr>
          <a:xfrm>
            <a:off x="1422400" y="7010400"/>
            <a:ext cx="63500" cy="1397000"/>
          </a:xfrm>
          <a:prstGeom prst="rect">
            <a:avLst/>
          </a:prstGeom>
          <a:solidFill>
            <a:srgbClr val="14522F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3" name="BracketArm"/>
          <p:cNvSpPr txBox="1"/>
          <p:nvPr/>
        </p:nvSpPr>
        <p:spPr>
          <a:xfrm>
            <a:off x="1016000" y="7670800"/>
            <a:ext cx="406400" cy="63500"/>
          </a:xfrm>
          <a:prstGeom prst="rect">
            <a:avLst/>
          </a:prstGeom>
          <a:solidFill>
            <a:srgbClr val="14522F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4" name="Callout"/>
          <p:cNvSpPr txBox="1"/>
          <p:nvPr/>
        </p:nvSpPr>
        <p:spPr>
          <a:xfrm>
            <a:off x="1778000" y="7010400"/>
            <a:ext cx="128270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200" b="1" i="0" dirty="0">
                <a:solidFill>
                  <a:srgbClr val="3F3F41"/>
                </a:solidFill>
                <a:latin typeface="Arial"/>
              </a:rPr>
              <a:t>Core Philosophy: </a:t>
            </a:r>
            <a:r>
              <a:rPr lang="en-US" sz="2200" b="0" i="0" dirty="0">
                <a:solidFill>
                  <a:srgbClr val="55555A"/>
                </a:solidFill>
                <a:latin typeface="Arial"/>
              </a:rPr>
              <a:t>CollaboFest is not a service relationship. It is an engine explicitly designed to connect domain experts with SPARC AI and </a:t>
            </a:r>
            <a:r>
              <a:rPr lang="en-US" sz="2200" dirty="0">
                <a:solidFill>
                  <a:srgbClr val="55555A"/>
                </a:solidFill>
                <a:latin typeface="Arial"/>
              </a:rPr>
              <a:t>drug discovery experts </a:t>
            </a:r>
            <a:r>
              <a:rPr lang="en-US" sz="2200" b="0" i="0" dirty="0">
                <a:solidFill>
                  <a:srgbClr val="55555A"/>
                </a:solidFill>
                <a:latin typeface="Arial"/>
              </a:rPr>
              <a:t>to create durable research teams.</a:t>
            </a:r>
          </a:p>
        </p:txBody>
      </p:sp>
      <p:pic>
        <p:nvPicPr>
          <p:cNvPr id="35" name="Copied Picture 35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7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AA67C3D-6D28-4C64-81F8-295FC9396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49608" y="0"/>
            <a:ext cx="3372964" cy="9144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23401" y="0"/>
            <a:ext cx="3381912" cy="9144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75E0A0-B93E-4CB0-3DBC-39C81F88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39" b="14397"/>
          <a:stretch>
            <a:fillRect/>
          </a:stretch>
        </p:blipFill>
        <p:spPr>
          <a:xfrm>
            <a:off x="3552392" y="-1"/>
            <a:ext cx="12701634" cy="4540250"/>
          </a:xfrm>
          <a:custGeom>
            <a:avLst/>
            <a:gdLst/>
            <a:ahLst/>
            <a:cxnLst/>
            <a:rect l="l" t="t" r="r" b="b"/>
            <a:pathLst>
              <a:path w="9526226" h="3405188">
                <a:moveTo>
                  <a:pt x="1617925" y="0"/>
                </a:moveTo>
                <a:lnTo>
                  <a:pt x="2711158" y="0"/>
                </a:lnTo>
                <a:lnTo>
                  <a:pt x="3027357" y="0"/>
                </a:lnTo>
                <a:lnTo>
                  <a:pt x="3491324" y="0"/>
                </a:lnTo>
                <a:lnTo>
                  <a:pt x="5200853" y="0"/>
                </a:lnTo>
                <a:lnTo>
                  <a:pt x="9526226" y="0"/>
                </a:lnTo>
                <a:lnTo>
                  <a:pt x="9526226" y="3405188"/>
                </a:lnTo>
                <a:lnTo>
                  <a:pt x="0" y="3405188"/>
                </a:lnTo>
                <a:lnTo>
                  <a:pt x="1596" y="3337395"/>
                </a:lnTo>
                <a:cubicBezTo>
                  <a:pt x="68390" y="1928213"/>
                  <a:pt x="632836" y="708413"/>
                  <a:pt x="1595801" y="14997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4283919-7E00-4FC2-BFC9-3F56E588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52392" y="0"/>
            <a:ext cx="2604988" cy="4540250"/>
          </a:xfrm>
          <a:custGeom>
            <a:avLst/>
            <a:gdLst>
              <a:gd name="connsiteX0" fmla="*/ 340960 w 1953741"/>
              <a:gd name="connsiteY0" fmla="*/ 0 h 3405188"/>
              <a:gd name="connsiteX1" fmla="*/ 0 w 1953741"/>
              <a:gd name="connsiteY1" fmla="*/ 0 h 3405188"/>
              <a:gd name="connsiteX2" fmla="*/ 0 w 1953741"/>
              <a:gd name="connsiteY2" fmla="*/ 1 h 3405188"/>
              <a:gd name="connsiteX3" fmla="*/ 121075 w 1953741"/>
              <a:gd name="connsiteY3" fmla="*/ 1 h 3405188"/>
              <a:gd name="connsiteX4" fmla="*/ 143661 w 1953741"/>
              <a:gd name="connsiteY4" fmla="*/ 14998 h 3405188"/>
              <a:gd name="connsiteX5" fmla="*/ 1771120 w 1953741"/>
              <a:gd name="connsiteY5" fmla="*/ 3337396 h 3405188"/>
              <a:gd name="connsiteX6" fmla="*/ 1772750 w 1953741"/>
              <a:gd name="connsiteY6" fmla="*/ 3405188 h 3405188"/>
              <a:gd name="connsiteX7" fmla="*/ 1953741 w 1953741"/>
              <a:gd name="connsiteY7" fmla="*/ 3405188 h 3405188"/>
              <a:gd name="connsiteX8" fmla="*/ 1937324 w 1953741"/>
              <a:gd name="connsiteY8" fmla="*/ 3058183 h 3405188"/>
              <a:gd name="connsiteX9" fmla="*/ 363084 w 1953741"/>
              <a:gd name="connsiteY9" fmla="*/ 14997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3741" h="3405188">
                <a:moveTo>
                  <a:pt x="340960" y="0"/>
                </a:moveTo>
                <a:lnTo>
                  <a:pt x="0" y="0"/>
                </a:lnTo>
                <a:lnTo>
                  <a:pt x="0" y="1"/>
                </a:lnTo>
                <a:lnTo>
                  <a:pt x="121075" y="1"/>
                </a:lnTo>
                <a:lnTo>
                  <a:pt x="143661" y="14998"/>
                </a:lnTo>
                <a:cubicBezTo>
                  <a:pt x="1126713" y="708414"/>
                  <a:pt x="1702933" y="1928214"/>
                  <a:pt x="1771120" y="3337396"/>
                </a:cubicBezTo>
                <a:lnTo>
                  <a:pt x="1772750" y="3405188"/>
                </a:lnTo>
                <a:lnTo>
                  <a:pt x="1953741" y="3405188"/>
                </a:lnTo>
                <a:lnTo>
                  <a:pt x="1937324" y="3058183"/>
                </a:lnTo>
                <a:cubicBezTo>
                  <a:pt x="1813464" y="1767912"/>
                  <a:pt x="1261851" y="662186"/>
                  <a:pt x="36308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18E0E7-012F-A36F-B1F4-9D2DAE032C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873" b="3308"/>
          <a:stretch>
            <a:fillRect/>
          </a:stretch>
        </p:blipFill>
        <p:spPr>
          <a:xfrm>
            <a:off x="3547568" y="4603753"/>
            <a:ext cx="12708432" cy="4540249"/>
          </a:xfrm>
          <a:custGeom>
            <a:avLst/>
            <a:gdLst/>
            <a:ahLst/>
            <a:cxnLst/>
            <a:rect l="l" t="t" r="r" b="b"/>
            <a:pathLst>
              <a:path w="9531324" h="3405187">
                <a:moveTo>
                  <a:pt x="3977" y="0"/>
                </a:moveTo>
                <a:lnTo>
                  <a:pt x="9531324" y="0"/>
                </a:lnTo>
                <a:lnTo>
                  <a:pt x="9531324" y="3405187"/>
                </a:lnTo>
                <a:lnTo>
                  <a:pt x="5205951" y="3405187"/>
                </a:lnTo>
                <a:lnTo>
                  <a:pt x="3496422" y="3405187"/>
                </a:lnTo>
                <a:lnTo>
                  <a:pt x="3032455" y="3405187"/>
                </a:lnTo>
                <a:lnTo>
                  <a:pt x="2716256" y="3405187"/>
                </a:lnTo>
                <a:lnTo>
                  <a:pt x="2502754" y="3405187"/>
                </a:lnTo>
                <a:lnTo>
                  <a:pt x="2390998" y="3327786"/>
                </a:lnTo>
                <a:cubicBezTo>
                  <a:pt x="2217180" y="3200295"/>
                  <a:pt x="2046553" y="3062584"/>
                  <a:pt x="1874350" y="2922001"/>
                </a:cubicBezTo>
                <a:cubicBezTo>
                  <a:pt x="928725" y="2150026"/>
                  <a:pt x="0" y="1516318"/>
                  <a:pt x="0" y="168843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217FF4A-5EDF-43B7-90EE-BDD9F1E9E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47568" y="4603750"/>
            <a:ext cx="3654653" cy="4540250"/>
          </a:xfrm>
          <a:custGeom>
            <a:avLst/>
            <a:gdLst>
              <a:gd name="connsiteX0" fmla="*/ 2737014 w 2740990"/>
              <a:gd name="connsiteY0" fmla="*/ 0 h 3405187"/>
              <a:gd name="connsiteX1" fmla="*/ 2550901 w 2740990"/>
              <a:gd name="connsiteY1" fmla="*/ 0 h 3405187"/>
              <a:gd name="connsiteX2" fmla="*/ 2554960 w 2740990"/>
              <a:gd name="connsiteY2" fmla="*/ 168844 h 3405187"/>
              <a:gd name="connsiteX3" fmla="*/ 641512 w 2740990"/>
              <a:gd name="connsiteY3" fmla="*/ 2922002 h 3405187"/>
              <a:gd name="connsiteX4" fmla="*/ 114085 w 2740990"/>
              <a:gd name="connsiteY4" fmla="*/ 3327787 h 3405187"/>
              <a:gd name="connsiteX5" fmla="*/ 0 w 2740990"/>
              <a:gd name="connsiteY5" fmla="*/ 3405187 h 3405187"/>
              <a:gd name="connsiteX6" fmla="*/ 24734 w 2740990"/>
              <a:gd name="connsiteY6" fmla="*/ 3405187 h 3405187"/>
              <a:gd name="connsiteX7" fmla="*/ 238236 w 2740990"/>
              <a:gd name="connsiteY7" fmla="*/ 3405187 h 3405187"/>
              <a:gd name="connsiteX8" fmla="*/ 349992 w 2740990"/>
              <a:gd name="connsiteY8" fmla="*/ 3327786 h 3405187"/>
              <a:gd name="connsiteX9" fmla="*/ 866640 w 2740990"/>
              <a:gd name="connsiteY9" fmla="*/ 2922001 h 3405187"/>
              <a:gd name="connsiteX10" fmla="*/ 2740990 w 2740990"/>
              <a:gd name="connsiteY10" fmla="*/ 168843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40990" h="3405187">
                <a:moveTo>
                  <a:pt x="2737014" y="0"/>
                </a:moveTo>
                <a:lnTo>
                  <a:pt x="2550901" y="0"/>
                </a:lnTo>
                <a:lnTo>
                  <a:pt x="2554960" y="168844"/>
                </a:lnTo>
                <a:cubicBezTo>
                  <a:pt x="2554960" y="1516319"/>
                  <a:pt x="1606862" y="2150027"/>
                  <a:pt x="641512" y="2922002"/>
                </a:cubicBezTo>
                <a:cubicBezTo>
                  <a:pt x="465716" y="3062585"/>
                  <a:pt x="291530" y="3200296"/>
                  <a:pt x="114085" y="3327787"/>
                </a:cubicBezTo>
                <a:lnTo>
                  <a:pt x="0" y="3405187"/>
                </a:lnTo>
                <a:lnTo>
                  <a:pt x="24734" y="3405187"/>
                </a:lnTo>
                <a:lnTo>
                  <a:pt x="238236" y="3405187"/>
                </a:lnTo>
                <a:lnTo>
                  <a:pt x="349992" y="3327786"/>
                </a:lnTo>
                <a:cubicBezTo>
                  <a:pt x="523810" y="3200295"/>
                  <a:pt x="694437" y="3062584"/>
                  <a:pt x="866640" y="2922001"/>
                </a:cubicBezTo>
                <a:cubicBezTo>
                  <a:pt x="1812265" y="2150026"/>
                  <a:pt x="2740990" y="1516318"/>
                  <a:pt x="2740990" y="16884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29B41368-277D-D3CD-2A5C-638A6D6E58A1}"/>
              </a:ext>
            </a:extLst>
          </p:cNvPr>
          <p:cNvSpPr txBox="1"/>
          <p:nvPr/>
        </p:nvSpPr>
        <p:spPr>
          <a:xfrm>
            <a:off x="277154" y="1927262"/>
            <a:ext cx="3542980" cy="52082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</a:pPr>
            <a:r>
              <a:rPr lang="en-US" sz="4400" b="1" i="0" dirty="0">
                <a:solidFill>
                  <a:srgbClr val="14522F"/>
                </a:solidFill>
                <a:latin typeface="Arial"/>
              </a:rPr>
              <a:t>Our past experience empowering communities with AI and data science skills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625BD5-314F-592A-C413-AF2F5E171B96}"/>
              </a:ext>
            </a:extLst>
          </p:cNvPr>
          <p:cNvSpPr txBox="1"/>
          <p:nvPr/>
        </p:nvSpPr>
        <p:spPr>
          <a:xfrm>
            <a:off x="612362" y="6645906"/>
            <a:ext cx="2900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Covid19.ubrite.org</a:t>
            </a:r>
          </a:p>
          <a:p>
            <a:r>
              <a:rPr lang="en-US" sz="2800" dirty="0" err="1"/>
              <a:t>Cancer.ubrite.org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569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Three Scientific Pillars</a:t>
            </a:r>
          </a:p>
        </p:txBody>
      </p:sp>
      <p:sp>
        <p:nvSpPr>
          <p:cNvPr id="21" name="Head0"/>
          <p:cNvSpPr txBox="1"/>
          <p:nvPr/>
        </p:nvSpPr>
        <p:spPr>
          <a:xfrm>
            <a:off x="1016000" y="26162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Targets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(Discover what to treat)</a:t>
            </a:r>
          </a:p>
        </p:txBody>
      </p:sp>
      <p:sp>
        <p:nvSpPr>
          <p:cNvPr id="22" name="P10"/>
          <p:cNvSpPr txBox="1"/>
          <p:nvPr/>
        </p:nvSpPr>
        <p:spPr>
          <a:xfrm>
            <a:off x="1016000" y="37592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The Core Process</a:t>
            </a:r>
          </a:p>
        </p:txBody>
      </p:sp>
      <p:sp>
        <p:nvSpPr>
          <p:cNvPr id="23" name="B10"/>
          <p:cNvSpPr txBox="1"/>
          <p:nvPr/>
        </p:nvSpPr>
        <p:spPr>
          <a:xfrm>
            <a:off x="1016000" y="4140200"/>
            <a:ext cx="4318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Mechanism → Target → Biomarker</a:t>
            </a:r>
          </a:p>
        </p:txBody>
      </p:sp>
      <p:sp>
        <p:nvSpPr>
          <p:cNvPr id="24" name="P20"/>
          <p:cNvSpPr txBox="1"/>
          <p:nvPr/>
        </p:nvSpPr>
        <p:spPr>
          <a:xfrm>
            <a:off x="1016000" y="5054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Potential Services</a:t>
            </a:r>
          </a:p>
        </p:txBody>
      </p:sp>
      <p:sp>
        <p:nvSpPr>
          <p:cNvPr id="25" name="B20"/>
          <p:cNvSpPr txBox="1"/>
          <p:nvPr/>
        </p:nvSpPr>
        <p:spPr>
          <a:xfrm>
            <a:off x="1016000" y="5435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Multi-omics integration, causal systems-pharmacology modeling, competitive assessment.</a:t>
            </a:r>
          </a:p>
        </p:txBody>
      </p:sp>
      <p:sp>
        <p:nvSpPr>
          <p:cNvPr id="26" name="P30"/>
          <p:cNvSpPr txBox="1"/>
          <p:nvPr/>
        </p:nvSpPr>
        <p:spPr>
          <a:xfrm>
            <a:off x="1016000" y="6705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Illustrative Deliverables</a:t>
            </a:r>
          </a:p>
        </p:txBody>
      </p:sp>
      <p:sp>
        <p:nvSpPr>
          <p:cNvPr id="27" name="B30"/>
          <p:cNvSpPr txBox="1"/>
          <p:nvPr/>
        </p:nvSpPr>
        <p:spPr>
          <a:xfrm>
            <a:off x="1016000" y="7086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Ranked target portfolio, Target-evidence dossier, Mechanism map.</a:t>
            </a:r>
          </a:p>
        </p:txBody>
      </p:sp>
      <p:sp>
        <p:nvSpPr>
          <p:cNvPr id="28" name="Div0"/>
          <p:cNvSpPr txBox="1"/>
          <p:nvPr/>
        </p:nvSpPr>
        <p:spPr>
          <a:xfrm>
            <a:off x="5651500" y="1574800"/>
            <a:ext cx="19050" cy="6858000"/>
          </a:xfrm>
          <a:prstGeom prst="rect">
            <a:avLst/>
          </a:prstGeom>
          <a:solidFill>
            <a:srgbClr val="4CAF7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9" name="Head1"/>
          <p:cNvSpPr txBox="1"/>
          <p:nvPr/>
        </p:nvSpPr>
        <p:spPr>
          <a:xfrm>
            <a:off x="5969000" y="26162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Chemicals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(Design what to give)</a:t>
            </a:r>
          </a:p>
        </p:txBody>
      </p:sp>
      <p:sp>
        <p:nvSpPr>
          <p:cNvPr id="30" name="P11"/>
          <p:cNvSpPr txBox="1"/>
          <p:nvPr/>
        </p:nvSpPr>
        <p:spPr>
          <a:xfrm>
            <a:off x="5969000" y="37592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The Core Process</a:t>
            </a:r>
          </a:p>
        </p:txBody>
      </p:sp>
      <p:sp>
        <p:nvSpPr>
          <p:cNvPr id="31" name="B11"/>
          <p:cNvSpPr txBox="1"/>
          <p:nvPr/>
        </p:nvSpPr>
        <p:spPr>
          <a:xfrm>
            <a:off x="5969000" y="4140200"/>
            <a:ext cx="4318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Screen → Generate → Optimize</a:t>
            </a:r>
          </a:p>
        </p:txBody>
      </p:sp>
      <p:sp>
        <p:nvSpPr>
          <p:cNvPr id="32" name="P21"/>
          <p:cNvSpPr txBox="1"/>
          <p:nvPr/>
        </p:nvSpPr>
        <p:spPr>
          <a:xfrm>
            <a:off x="5969000" y="5054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Potential Services</a:t>
            </a:r>
          </a:p>
        </p:txBody>
      </p:sp>
      <p:sp>
        <p:nvSpPr>
          <p:cNvPr id="33" name="B21"/>
          <p:cNvSpPr txBox="1"/>
          <p:nvPr/>
        </p:nvSpPr>
        <p:spPr>
          <a:xfrm>
            <a:off x="5969000" y="5435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Virtual screening, generative chemical design, binding-mode analysis, drug repositioning.</a:t>
            </a:r>
          </a:p>
        </p:txBody>
      </p:sp>
      <p:sp>
        <p:nvSpPr>
          <p:cNvPr id="34" name="P31"/>
          <p:cNvSpPr txBox="1"/>
          <p:nvPr/>
        </p:nvSpPr>
        <p:spPr>
          <a:xfrm>
            <a:off x="5969000" y="6705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Illustrative Deliverables</a:t>
            </a:r>
          </a:p>
        </p:txBody>
      </p:sp>
      <p:sp>
        <p:nvSpPr>
          <p:cNvPr id="35" name="B31"/>
          <p:cNvSpPr txBox="1"/>
          <p:nvPr/>
        </p:nvSpPr>
        <p:spPr>
          <a:xfrm>
            <a:off x="5969000" y="7086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Prioritized purchase/synthesis list, Novel candidate structures, Repurposing package.</a:t>
            </a:r>
          </a:p>
        </p:txBody>
      </p:sp>
      <p:sp>
        <p:nvSpPr>
          <p:cNvPr id="36" name="Div1"/>
          <p:cNvSpPr txBox="1"/>
          <p:nvPr/>
        </p:nvSpPr>
        <p:spPr>
          <a:xfrm>
            <a:off x="10604500" y="1574800"/>
            <a:ext cx="19050" cy="6858000"/>
          </a:xfrm>
          <a:prstGeom prst="rect">
            <a:avLst/>
          </a:prstGeom>
          <a:solidFill>
            <a:srgbClr val="4CAF7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7" name="Head2"/>
          <p:cNvSpPr txBox="1"/>
          <p:nvPr/>
        </p:nvSpPr>
        <p:spPr>
          <a:xfrm>
            <a:off x="10922000" y="26162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Patient Cohorts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800" b="1" i="0" dirty="0">
                <a:solidFill>
                  <a:srgbClr val="3F3F41"/>
                </a:solidFill>
                <a:latin typeface="Arial"/>
              </a:rPr>
              <a:t>(Design who &amp; how)</a:t>
            </a:r>
          </a:p>
        </p:txBody>
      </p:sp>
      <p:sp>
        <p:nvSpPr>
          <p:cNvPr id="38" name="P12"/>
          <p:cNvSpPr txBox="1"/>
          <p:nvPr/>
        </p:nvSpPr>
        <p:spPr>
          <a:xfrm>
            <a:off x="10922000" y="37592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The Core Process</a:t>
            </a:r>
          </a:p>
        </p:txBody>
      </p:sp>
      <p:sp>
        <p:nvSpPr>
          <p:cNvPr id="39" name="B12"/>
          <p:cNvSpPr txBox="1"/>
          <p:nvPr/>
        </p:nvSpPr>
        <p:spPr>
          <a:xfrm>
            <a:off x="10922000" y="4140200"/>
            <a:ext cx="4318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Phenotype → Enrich → Simulate</a:t>
            </a:r>
          </a:p>
        </p:txBody>
      </p:sp>
      <p:sp>
        <p:nvSpPr>
          <p:cNvPr id="40" name="P22"/>
          <p:cNvSpPr txBox="1"/>
          <p:nvPr/>
        </p:nvSpPr>
        <p:spPr>
          <a:xfrm>
            <a:off x="10922000" y="5054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Potential Services</a:t>
            </a:r>
          </a:p>
        </p:txBody>
      </p:sp>
      <p:sp>
        <p:nvSpPr>
          <p:cNvPr id="41" name="B22"/>
          <p:cNvSpPr txBox="1"/>
          <p:nvPr/>
        </p:nvSpPr>
        <p:spPr>
          <a:xfrm>
            <a:off x="10922000" y="5435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Computational phenotyping, digital twins, virtual clinical-trial simulation.</a:t>
            </a:r>
          </a:p>
        </p:txBody>
      </p:sp>
      <p:sp>
        <p:nvSpPr>
          <p:cNvPr id="42" name="P32"/>
          <p:cNvSpPr txBox="1"/>
          <p:nvPr/>
        </p:nvSpPr>
        <p:spPr>
          <a:xfrm>
            <a:off x="10922000" y="67056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Illustrative Deliverables</a:t>
            </a:r>
          </a:p>
        </p:txBody>
      </p:sp>
      <p:sp>
        <p:nvSpPr>
          <p:cNvPr id="43" name="B32"/>
          <p:cNvSpPr txBox="1"/>
          <p:nvPr/>
        </p:nvSpPr>
        <p:spPr>
          <a:xfrm>
            <a:off x="10922000" y="7086600"/>
            <a:ext cx="431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Computable cohort definition, Responder signature, Trial-simulation report.</a:t>
            </a:r>
          </a:p>
        </p:txBody>
      </p:sp>
      <p:pic>
        <p:nvPicPr>
          <p:cNvPr id="44" name="Graphic 44" descr="DN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68600" y="1600200"/>
            <a:ext cx="812800" cy="812800"/>
          </a:xfrm>
          <a:prstGeom prst="rect">
            <a:avLst/>
          </a:prstGeom>
        </p:spPr>
      </p:pic>
      <p:pic>
        <p:nvPicPr>
          <p:cNvPr id="45" name="Graphic 45" descr="Flask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1600" y="1600200"/>
            <a:ext cx="812800" cy="812800"/>
          </a:xfrm>
          <a:prstGeom prst="rect">
            <a:avLst/>
          </a:prstGeom>
        </p:spPr>
      </p:pic>
      <p:pic>
        <p:nvPicPr>
          <p:cNvPr id="46" name="Graphic 46" descr="Patient cohor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74600" y="1600200"/>
            <a:ext cx="812800" cy="812800"/>
          </a:xfrm>
          <a:prstGeom prst="rect">
            <a:avLst/>
          </a:prstGeom>
        </p:spPr>
      </p:pic>
      <p:pic>
        <p:nvPicPr>
          <p:cNvPr id="47" name="Copied Picture 47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0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The End-to-End Pipeline</a:t>
            </a:r>
          </a:p>
        </p:txBody>
      </p:sp>
      <p:sp>
        <p:nvSpPr>
          <p:cNvPr id="21" name="Head0"/>
          <p:cNvSpPr txBox="1"/>
          <p:nvPr/>
        </p:nvSpPr>
        <p:spPr>
          <a:xfrm>
            <a:off x="762000" y="4724400"/>
            <a:ext cx="36830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Step 1: Insight</a:t>
            </a:r>
          </a:p>
        </p:txBody>
      </p:sp>
      <p:sp>
        <p:nvSpPr>
          <p:cNvPr id="22" name="Body0"/>
          <p:cNvSpPr txBox="1"/>
          <p:nvPr/>
        </p:nvSpPr>
        <p:spPr>
          <a:xfrm>
            <a:off x="1016000" y="58674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Published mechanism or clinical observation</a:t>
            </a:r>
          </a:p>
        </p:txBody>
      </p:sp>
      <p:sp>
        <p:nvSpPr>
          <p:cNvPr id="23" name="Arrow23"/>
          <p:cNvSpPr/>
          <p:nvPr/>
        </p:nvSpPr>
        <p:spPr>
          <a:xfrm>
            <a:off x="3619500" y="3810000"/>
            <a:ext cx="1651000" cy="0"/>
          </a:xfrm>
          <a:prstGeom prst="line">
            <a:avLst/>
          </a:prstGeom>
          <a:ln w="12700">
            <a:solidFill>
              <a:srgbClr val="4CAF7D"/>
            </a:solidFill>
            <a:tailEnd type="triangle" w="med" len="med"/>
          </a:ln>
        </p:spPr>
        <p:txBody>
          <a:bodyPr/>
          <a:lstStyle/>
          <a:p>
            <a:endParaRPr sz="2000"/>
          </a:p>
        </p:txBody>
      </p:sp>
      <p:sp>
        <p:nvSpPr>
          <p:cNvPr id="24" name="Head1"/>
          <p:cNvSpPr txBox="1"/>
          <p:nvPr/>
        </p:nvSpPr>
        <p:spPr>
          <a:xfrm>
            <a:off x="4445000" y="4724400"/>
            <a:ext cx="36830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Step 2: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Computational Engine</a:t>
            </a:r>
          </a:p>
        </p:txBody>
      </p:sp>
      <p:sp>
        <p:nvSpPr>
          <p:cNvPr id="25" name="Body1"/>
          <p:cNvSpPr txBox="1"/>
          <p:nvPr/>
        </p:nvSpPr>
        <p:spPr>
          <a:xfrm>
            <a:off x="4699000" y="58674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SPARC AI Modeling &amp; System Pharmacology</a:t>
            </a:r>
          </a:p>
        </p:txBody>
      </p:sp>
      <p:sp>
        <p:nvSpPr>
          <p:cNvPr id="26" name="Arrow26"/>
          <p:cNvSpPr/>
          <p:nvPr/>
        </p:nvSpPr>
        <p:spPr>
          <a:xfrm>
            <a:off x="7302500" y="3810000"/>
            <a:ext cx="1651000" cy="0"/>
          </a:xfrm>
          <a:prstGeom prst="line">
            <a:avLst/>
          </a:prstGeom>
          <a:ln w="12700">
            <a:solidFill>
              <a:srgbClr val="4CAF7D"/>
            </a:solidFill>
            <a:tailEnd type="triangle" w="med" len="med"/>
          </a:ln>
        </p:spPr>
        <p:txBody>
          <a:bodyPr/>
          <a:lstStyle/>
          <a:p>
            <a:endParaRPr sz="2000"/>
          </a:p>
        </p:txBody>
      </p:sp>
      <p:sp>
        <p:nvSpPr>
          <p:cNvPr id="27" name="Head2"/>
          <p:cNvSpPr txBox="1"/>
          <p:nvPr/>
        </p:nvSpPr>
        <p:spPr>
          <a:xfrm>
            <a:off x="8128000" y="4724400"/>
            <a:ext cx="36830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Step 3: Output</a:t>
            </a:r>
          </a:p>
        </p:txBody>
      </p:sp>
      <p:sp>
        <p:nvSpPr>
          <p:cNvPr id="28" name="Body2"/>
          <p:cNvSpPr txBox="1"/>
          <p:nvPr/>
        </p:nvSpPr>
        <p:spPr>
          <a:xfrm>
            <a:off x="8382000" y="58674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Candidate Shortlist / Assay-Ready Package</a:t>
            </a:r>
          </a:p>
        </p:txBody>
      </p:sp>
      <p:sp>
        <p:nvSpPr>
          <p:cNvPr id="29" name="Arrow29"/>
          <p:cNvSpPr/>
          <p:nvPr/>
        </p:nvSpPr>
        <p:spPr>
          <a:xfrm>
            <a:off x="10985500" y="3810000"/>
            <a:ext cx="1651000" cy="0"/>
          </a:xfrm>
          <a:prstGeom prst="line">
            <a:avLst/>
          </a:prstGeom>
          <a:ln w="12700">
            <a:solidFill>
              <a:srgbClr val="4CAF7D"/>
            </a:solidFill>
            <a:tailEnd type="triangle" w="med" len="med"/>
          </a:ln>
        </p:spPr>
        <p:txBody>
          <a:bodyPr/>
          <a:lstStyle/>
          <a:p>
            <a:endParaRPr sz="2000"/>
          </a:p>
        </p:txBody>
      </p:sp>
      <p:sp>
        <p:nvSpPr>
          <p:cNvPr id="30" name="Head3"/>
          <p:cNvSpPr txBox="1"/>
          <p:nvPr/>
        </p:nvSpPr>
        <p:spPr>
          <a:xfrm>
            <a:off x="11811000" y="4724400"/>
            <a:ext cx="36830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Step 4: Validation</a:t>
            </a:r>
          </a:p>
        </p:txBody>
      </p:sp>
      <p:sp>
        <p:nvSpPr>
          <p:cNvPr id="31" name="Body3"/>
          <p:cNvSpPr txBox="1"/>
          <p:nvPr/>
        </p:nvSpPr>
        <p:spPr>
          <a:xfrm>
            <a:off x="12065000" y="5867400"/>
            <a:ext cx="3175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2000" b="0" i="0" dirty="0">
                <a:solidFill>
                  <a:srgbClr val="55555A"/>
                </a:solidFill>
                <a:latin typeface="Arial"/>
              </a:rPr>
              <a:t>Molecularly Defined Patient Group / Southern Research wet-lab confirmation</a:t>
            </a:r>
          </a:p>
        </p:txBody>
      </p:sp>
      <p:sp>
        <p:nvSpPr>
          <p:cNvPr id="32" name="Cap"/>
          <p:cNvSpPr txBox="1"/>
          <p:nvPr/>
        </p:nvSpPr>
        <p:spPr>
          <a:xfrm>
            <a:off x="2413000" y="7721600"/>
            <a:ext cx="11430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strongest submissions connect the pillars—turning a published mechanism into a candidate shortlist and an assay-ready validation package.</a:t>
            </a:r>
          </a:p>
        </p:txBody>
      </p:sp>
      <p:sp>
        <p:nvSpPr>
          <p:cNvPr id="33" name="RuleL"/>
          <p:cNvSpPr txBox="1"/>
          <p:nvPr/>
        </p:nvSpPr>
        <p:spPr>
          <a:xfrm>
            <a:off x="558800" y="7950200"/>
            <a:ext cx="1651000" cy="1905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4" name="RuleR"/>
          <p:cNvSpPr txBox="1"/>
          <p:nvPr/>
        </p:nvSpPr>
        <p:spPr>
          <a:xfrm>
            <a:off x="14046200" y="7950200"/>
            <a:ext cx="1651000" cy="1905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pic>
        <p:nvPicPr>
          <p:cNvPr id="35" name="Graphic 35" descr="Insigh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97100" y="3429000"/>
            <a:ext cx="812800" cy="812800"/>
          </a:xfrm>
          <a:prstGeom prst="rect">
            <a:avLst/>
          </a:prstGeom>
        </p:spPr>
      </p:pic>
      <p:pic>
        <p:nvPicPr>
          <p:cNvPr id="36" name="Graphic 36" descr="Computational engin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0100" y="3429000"/>
            <a:ext cx="812800" cy="812800"/>
          </a:xfrm>
          <a:prstGeom prst="rect">
            <a:avLst/>
          </a:prstGeom>
        </p:spPr>
      </p:pic>
      <p:pic>
        <p:nvPicPr>
          <p:cNvPr id="37" name="Graphic 37" descr="Output packag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3100" y="3429000"/>
            <a:ext cx="812800" cy="812800"/>
          </a:xfrm>
          <a:prstGeom prst="rect">
            <a:avLst/>
          </a:prstGeom>
        </p:spPr>
      </p:pic>
      <p:pic>
        <p:nvPicPr>
          <p:cNvPr id="38" name="Graphic 38" descr="Validation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46100" y="3429000"/>
            <a:ext cx="812800" cy="812800"/>
          </a:xfrm>
          <a:prstGeom prst="rect">
            <a:avLst/>
          </a:prstGeom>
        </p:spPr>
      </p:pic>
      <p:pic>
        <p:nvPicPr>
          <p:cNvPr id="39" name="Copied Picture 39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2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Scope Boundaries and Operational Limits</a:t>
            </a:r>
          </a:p>
        </p:txBody>
      </p:sp>
      <p:sp>
        <p:nvSpPr>
          <p:cNvPr id="21" name="BadgeIn"/>
          <p:cNvSpPr txBox="1"/>
          <p:nvPr/>
        </p:nvSpPr>
        <p:spPr>
          <a:xfrm>
            <a:off x="1016000" y="2235200"/>
            <a:ext cx="406400" cy="406400"/>
          </a:xfrm>
          <a:prstGeom prst="ellipse">
            <a:avLst/>
          </a:prstGeom>
          <a:solidFill>
            <a:srgbClr val="14522F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2" name="HeadIn"/>
          <p:cNvSpPr txBox="1"/>
          <p:nvPr/>
        </p:nvSpPr>
        <p:spPr>
          <a:xfrm>
            <a:off x="1574800" y="2260600"/>
            <a:ext cx="5080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Likely IN Scope</a:t>
            </a:r>
          </a:p>
        </p:txBody>
      </p:sp>
      <p:sp>
        <p:nvSpPr>
          <p:cNvPr id="23" name="RuleIn"/>
          <p:cNvSpPr txBox="1"/>
          <p:nvPr/>
        </p:nvSpPr>
        <p:spPr>
          <a:xfrm>
            <a:off x="1016000" y="2844800"/>
            <a:ext cx="6858000" cy="1905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 sz="2000"/>
          </a:p>
        </p:txBody>
      </p:sp>
      <p:sp>
        <p:nvSpPr>
          <p:cNvPr id="24" name="BadgeOut"/>
          <p:cNvSpPr txBox="1"/>
          <p:nvPr/>
        </p:nvSpPr>
        <p:spPr>
          <a:xfrm>
            <a:off x="8636000" y="2235200"/>
            <a:ext cx="406400" cy="406400"/>
          </a:xfrm>
          <a:prstGeom prst="ellipse">
            <a:avLst/>
          </a:prstGeom>
          <a:solidFill>
            <a:srgbClr val="2F3A33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FFFFFF"/>
                </a:solidFill>
                <a:latin typeface="Arial"/>
              </a:rPr>
              <a:t>✕</a:t>
            </a:r>
          </a:p>
        </p:txBody>
      </p:sp>
      <p:sp>
        <p:nvSpPr>
          <p:cNvPr id="25" name="HeadOut"/>
          <p:cNvSpPr txBox="1"/>
          <p:nvPr/>
        </p:nvSpPr>
        <p:spPr>
          <a:xfrm>
            <a:off x="9194800" y="2260600"/>
            <a:ext cx="5842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2300" b="1" i="0" dirty="0">
                <a:solidFill>
                  <a:srgbClr val="3F3F41"/>
                </a:solidFill>
                <a:latin typeface="Arial"/>
              </a:rPr>
              <a:t>Outside Award Scope</a:t>
            </a:r>
          </a:p>
        </p:txBody>
      </p:sp>
      <p:sp>
        <p:nvSpPr>
          <p:cNvPr id="26" name="RuleOut"/>
          <p:cNvSpPr txBox="1"/>
          <p:nvPr/>
        </p:nvSpPr>
        <p:spPr>
          <a:xfrm>
            <a:off x="8636000" y="2844800"/>
            <a:ext cx="6858000" cy="1905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7" name="BulL"/>
          <p:cNvSpPr txBox="1"/>
          <p:nvPr/>
        </p:nvSpPr>
        <p:spPr>
          <a:xfrm>
            <a:off x="1066800" y="3276600"/>
            <a:ext cx="7112000" cy="279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Target evidence dossiers and ranked target portfolios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Mechanism maps, modality recommendations, biomarkers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Virtual screening, docking, multi-objective optimization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Drug repurposing or combination shortlists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Responder signatures, synthetic cohorts, trial reports</a:t>
            </a:r>
          </a:p>
        </p:txBody>
      </p:sp>
      <p:sp>
        <p:nvSpPr>
          <p:cNvPr id="28" name="BulR"/>
          <p:cNvSpPr txBox="1"/>
          <p:nvPr/>
        </p:nvSpPr>
        <p:spPr>
          <a:xfrm>
            <a:off x="8686800" y="3276600"/>
            <a:ext cx="7112000" cy="279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Direct compound synthesis or bulk purchasing costs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In vivo animal studies, clinical trial recruitment, IRB fees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Patent filing expenses or third-party CRO contracts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Large-scale raw data rescue or custom tool development</a:t>
            </a:r>
          </a:p>
          <a:p>
            <a:pPr marL="180000" indent="-180000" algn="l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Guaranteed experimental success in physical assays</a:t>
            </a:r>
          </a:p>
        </p:txBody>
      </p:sp>
      <p:sp>
        <p:nvSpPr>
          <p:cNvPr id="29" name="EqBox"/>
          <p:cNvSpPr txBox="1"/>
          <p:nvPr/>
        </p:nvSpPr>
        <p:spPr>
          <a:xfrm>
            <a:off x="1016000" y="6807200"/>
            <a:ext cx="14224000" cy="1625600"/>
          </a:xfrm>
          <a:prstGeom prst="rect">
            <a:avLst/>
          </a:prstGeom>
          <a:noFill/>
          <a:ln w="12700">
            <a:solidFill>
              <a:srgbClr val="D6D6D6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0" name="EqLabel"/>
          <p:cNvSpPr txBox="1"/>
          <p:nvPr/>
        </p:nvSpPr>
        <p:spPr>
          <a:xfrm>
            <a:off x="5715000" y="6629400"/>
            <a:ext cx="48260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The Optimal Request Equation</a:t>
            </a:r>
          </a:p>
        </p:txBody>
      </p:sp>
      <p:sp>
        <p:nvSpPr>
          <p:cNvPr id="31" name="Eq0"/>
          <p:cNvSpPr txBox="1"/>
          <p:nvPr/>
        </p:nvSpPr>
        <p:spPr>
          <a:xfrm>
            <a:off x="1270000" y="7264400"/>
            <a:ext cx="1905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Specific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Decision</a:t>
            </a:r>
          </a:p>
        </p:txBody>
      </p:sp>
      <p:sp>
        <p:nvSpPr>
          <p:cNvPr id="32" name="Op0"/>
          <p:cNvSpPr txBox="1"/>
          <p:nvPr/>
        </p:nvSpPr>
        <p:spPr>
          <a:xfrm>
            <a:off x="3200400" y="7416800"/>
            <a:ext cx="3556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14522F"/>
                </a:solidFill>
                <a:latin typeface="Arial"/>
              </a:rPr>
              <a:t>+</a:t>
            </a:r>
          </a:p>
        </p:txBody>
      </p:sp>
      <p:sp>
        <p:nvSpPr>
          <p:cNvPr id="33" name="Eq1"/>
          <p:cNvSpPr txBox="1"/>
          <p:nvPr/>
        </p:nvSpPr>
        <p:spPr>
          <a:xfrm>
            <a:off x="3556000" y="7264400"/>
            <a:ext cx="1905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Available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Data</a:t>
            </a:r>
          </a:p>
        </p:txBody>
      </p:sp>
      <p:sp>
        <p:nvSpPr>
          <p:cNvPr id="34" name="Op1"/>
          <p:cNvSpPr txBox="1"/>
          <p:nvPr/>
        </p:nvSpPr>
        <p:spPr>
          <a:xfrm>
            <a:off x="5486400" y="7416800"/>
            <a:ext cx="3556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14522F"/>
                </a:solidFill>
                <a:latin typeface="Arial"/>
              </a:rPr>
              <a:t>+</a:t>
            </a:r>
          </a:p>
        </p:txBody>
      </p:sp>
      <p:sp>
        <p:nvSpPr>
          <p:cNvPr id="35" name="Eq2"/>
          <p:cNvSpPr txBox="1"/>
          <p:nvPr/>
        </p:nvSpPr>
        <p:spPr>
          <a:xfrm>
            <a:off x="5842000" y="7264400"/>
            <a:ext cx="1905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SPARC AI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Modeling</a:t>
            </a:r>
          </a:p>
        </p:txBody>
      </p:sp>
      <p:sp>
        <p:nvSpPr>
          <p:cNvPr id="36" name="Op2"/>
          <p:cNvSpPr txBox="1"/>
          <p:nvPr/>
        </p:nvSpPr>
        <p:spPr>
          <a:xfrm>
            <a:off x="7772400" y="7416800"/>
            <a:ext cx="3556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14522F"/>
                </a:solidFill>
                <a:latin typeface="Arial"/>
              </a:rPr>
              <a:t>+</a:t>
            </a:r>
          </a:p>
        </p:txBody>
      </p:sp>
      <p:sp>
        <p:nvSpPr>
          <p:cNvPr id="37" name="Eq3"/>
          <p:cNvSpPr txBox="1"/>
          <p:nvPr/>
        </p:nvSpPr>
        <p:spPr>
          <a:xfrm>
            <a:off x="8128000" y="7264400"/>
            <a:ext cx="1905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Clear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Deliverable</a:t>
            </a:r>
          </a:p>
        </p:txBody>
      </p:sp>
      <p:sp>
        <p:nvSpPr>
          <p:cNvPr id="38" name="Op3"/>
          <p:cNvSpPr txBox="1"/>
          <p:nvPr/>
        </p:nvSpPr>
        <p:spPr>
          <a:xfrm>
            <a:off x="10058400" y="7416800"/>
            <a:ext cx="3556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14522F"/>
                </a:solidFill>
                <a:latin typeface="Arial"/>
              </a:rPr>
              <a:t>+</a:t>
            </a:r>
          </a:p>
        </p:txBody>
      </p:sp>
      <p:sp>
        <p:nvSpPr>
          <p:cNvPr id="39" name="Eq4"/>
          <p:cNvSpPr txBox="1"/>
          <p:nvPr/>
        </p:nvSpPr>
        <p:spPr>
          <a:xfrm>
            <a:off x="10414000" y="7264400"/>
            <a:ext cx="1905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Validation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Handoff</a:t>
            </a:r>
          </a:p>
        </p:txBody>
      </p:sp>
      <p:sp>
        <p:nvSpPr>
          <p:cNvPr id="40" name="Op4"/>
          <p:cNvSpPr txBox="1"/>
          <p:nvPr/>
        </p:nvSpPr>
        <p:spPr>
          <a:xfrm>
            <a:off x="12344400" y="7416800"/>
            <a:ext cx="3556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14522F"/>
                </a:solidFill>
                <a:latin typeface="Arial"/>
              </a:rPr>
              <a:t>=</a:t>
            </a:r>
          </a:p>
        </p:txBody>
      </p:sp>
      <p:sp>
        <p:nvSpPr>
          <p:cNvPr id="41" name="EqEnd"/>
          <p:cNvSpPr txBox="1"/>
          <p:nvPr/>
        </p:nvSpPr>
        <p:spPr>
          <a:xfrm>
            <a:off x="12700000" y="7264400"/>
            <a:ext cx="2286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Optimal Service</a:t>
            </a:r>
          </a:p>
          <a:p>
            <a:pPr algn="ctr">
              <a:lnSpc>
                <a:spcPct val="115000"/>
              </a:lnSpc>
              <a:buNone/>
            </a:pPr>
            <a:r>
              <a:rPr lang="en-US" sz="2000" b="0" i="0" dirty="0">
                <a:solidFill>
                  <a:srgbClr val="3F3F41"/>
                </a:solidFill>
                <a:latin typeface="Arial"/>
              </a:rPr>
              <a:t>Request.</a:t>
            </a:r>
          </a:p>
        </p:txBody>
      </p:sp>
      <p:pic>
        <p:nvPicPr>
          <p:cNvPr id="42" name="Copied Picture 42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54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/>
          <p:cNvSpPr txBox="1"/>
          <p:nvPr/>
        </p:nvSpPr>
        <p:spPr>
          <a:xfrm>
            <a:off x="1016000" y="5334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800" b="1" i="0" dirty="0">
                <a:solidFill>
                  <a:srgbClr val="3F3F41"/>
                </a:solidFill>
                <a:latin typeface="Arial"/>
              </a:rPr>
              <a:t>The Strategic Blueprint</a:t>
            </a:r>
            <a:r>
              <a:rPr lang="en-US" sz="1800" b="0" i="0" dirty="0">
                <a:solidFill>
                  <a:srgbClr val="55555A"/>
                </a:solidFill>
                <a:latin typeface="Arial"/>
              </a:rPr>
              <a:t> / Executive Dossier</a:t>
            </a:r>
          </a:p>
        </p:txBody>
      </p:sp>
      <p:sp>
        <p:nvSpPr>
          <p:cNvPr id="21" name="Title"/>
          <p:cNvSpPr txBox="1"/>
          <p:nvPr/>
        </p:nvSpPr>
        <p:spPr>
          <a:xfrm>
            <a:off x="1016000" y="8890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Asset Owners Over Academic Titles</a:t>
            </a:r>
          </a:p>
        </p:txBody>
      </p:sp>
      <p:sp>
        <p:nvSpPr>
          <p:cNvPr id="22" name="DiagLabel"/>
          <p:cNvSpPr txBox="1"/>
          <p:nvPr/>
        </p:nvSpPr>
        <p:spPr>
          <a:xfrm>
            <a:off x="1016000" y="2717800"/>
            <a:ext cx="1422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400" b="1" i="0" dirty="0">
                <a:solidFill>
                  <a:srgbClr val="3F3F41"/>
                </a:solidFill>
                <a:latin typeface="Arial"/>
              </a:rPr>
              <a:t>Team Assembly Diagram</a:t>
            </a:r>
          </a:p>
        </p:txBody>
      </p:sp>
      <p:sp>
        <p:nvSpPr>
          <p:cNvPr id="23" name="Box0"/>
          <p:cNvSpPr txBox="1"/>
          <p:nvPr/>
        </p:nvSpPr>
        <p:spPr>
          <a:xfrm>
            <a:off x="1016000" y="3708400"/>
            <a:ext cx="2946400" cy="914400"/>
          </a:xfrm>
          <a:prstGeom prst="homePlate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Problem Owner</a:t>
            </a:r>
          </a:p>
        </p:txBody>
      </p:sp>
      <p:sp>
        <p:nvSpPr>
          <p:cNvPr id="24" name="Desc0"/>
          <p:cNvSpPr txBox="1"/>
          <p:nvPr/>
        </p:nvSpPr>
        <p:spPr>
          <a:xfrm>
            <a:off x="1143000" y="4927600"/>
            <a:ext cx="26924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Defines disease mechanism, clinical barrier, or unmet need.</a:t>
            </a:r>
          </a:p>
        </p:txBody>
      </p:sp>
      <p:sp>
        <p:nvSpPr>
          <p:cNvPr id="25" name="Box1"/>
          <p:cNvSpPr txBox="1"/>
          <p:nvPr/>
        </p:nvSpPr>
        <p:spPr>
          <a:xfrm>
            <a:off x="3860800" y="3708400"/>
            <a:ext cx="2946400" cy="914400"/>
          </a:xfrm>
          <a:prstGeom prst="chevron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Input Owner</a:t>
            </a:r>
          </a:p>
        </p:txBody>
      </p:sp>
      <p:sp>
        <p:nvSpPr>
          <p:cNvPr id="26" name="Desc1"/>
          <p:cNvSpPr txBox="1"/>
          <p:nvPr/>
        </p:nvSpPr>
        <p:spPr>
          <a:xfrm>
            <a:off x="3987800" y="4927600"/>
            <a:ext cx="26924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Controls clean datasets, crystal structures, or cohort metadata.</a:t>
            </a:r>
          </a:p>
        </p:txBody>
      </p:sp>
      <p:sp>
        <p:nvSpPr>
          <p:cNvPr id="27" name="Box2"/>
          <p:cNvSpPr txBox="1"/>
          <p:nvPr/>
        </p:nvSpPr>
        <p:spPr>
          <a:xfrm>
            <a:off x="6705600" y="3708400"/>
            <a:ext cx="2946400" cy="914400"/>
          </a:xfrm>
          <a:prstGeom prst="chevron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Validation Owner</a:t>
            </a:r>
          </a:p>
        </p:txBody>
      </p:sp>
      <p:sp>
        <p:nvSpPr>
          <p:cNvPr id="28" name="Desc2"/>
          <p:cNvSpPr txBox="1"/>
          <p:nvPr/>
        </p:nvSpPr>
        <p:spPr>
          <a:xfrm>
            <a:off x="6832600" y="4927600"/>
            <a:ext cx="26924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Owns the physical assay, cell line, organoid/NAM, or animal model.</a:t>
            </a:r>
          </a:p>
        </p:txBody>
      </p:sp>
      <p:sp>
        <p:nvSpPr>
          <p:cNvPr id="29" name="Box3"/>
          <p:cNvSpPr txBox="1"/>
          <p:nvPr/>
        </p:nvSpPr>
        <p:spPr>
          <a:xfrm>
            <a:off x="9550400" y="3708400"/>
            <a:ext cx="2946400" cy="914400"/>
          </a:xfrm>
          <a:prstGeom prst="chevron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Translation Owner</a:t>
            </a:r>
          </a:p>
        </p:txBody>
      </p:sp>
      <p:sp>
        <p:nvSpPr>
          <p:cNvPr id="30" name="Desc3"/>
          <p:cNvSpPr txBox="1"/>
          <p:nvPr/>
        </p:nvSpPr>
        <p:spPr>
          <a:xfrm>
            <a:off x="9677400" y="4927600"/>
            <a:ext cx="26924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Drives post-award grant application, IP, or licensing path.</a:t>
            </a:r>
          </a:p>
        </p:txBody>
      </p:sp>
      <p:sp>
        <p:nvSpPr>
          <p:cNvPr id="31" name="Box4"/>
          <p:cNvSpPr txBox="1"/>
          <p:nvPr/>
        </p:nvSpPr>
        <p:spPr>
          <a:xfrm>
            <a:off x="12395200" y="3708400"/>
            <a:ext cx="2946400" cy="914400"/>
          </a:xfrm>
          <a:prstGeom prst="chevron">
            <a:avLst/>
          </a:prstGeom>
          <a:noFill/>
          <a:ln w="12700">
            <a:solidFill>
              <a:srgbClr val="3F3F4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2000" b="1" i="0" dirty="0">
                <a:solidFill>
                  <a:srgbClr val="3F3F41"/>
                </a:solidFill>
                <a:latin typeface="Arial"/>
              </a:rPr>
              <a:t>Project Owner</a:t>
            </a:r>
          </a:p>
        </p:txBody>
      </p:sp>
      <p:sp>
        <p:nvSpPr>
          <p:cNvPr id="32" name="Desc4"/>
          <p:cNvSpPr txBox="1"/>
          <p:nvPr/>
        </p:nvSpPr>
        <p:spPr>
          <a:xfrm>
            <a:off x="12522200" y="4927600"/>
            <a:ext cx="26924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22000"/>
              </a:lnSpc>
              <a:buNone/>
            </a:pPr>
            <a:r>
              <a:rPr lang="en-US" sz="1900" b="0" i="0" dirty="0">
                <a:solidFill>
                  <a:srgbClr val="55555A"/>
                </a:solidFill>
                <a:latin typeface="Arial"/>
              </a:rPr>
              <a:t>Coordinates milestones, team meetings, and workspace documentation.</a:t>
            </a:r>
          </a:p>
        </p:txBody>
      </p:sp>
      <p:sp>
        <p:nvSpPr>
          <p:cNvPr id="33" name="NoteSq"/>
          <p:cNvSpPr txBox="1"/>
          <p:nvPr/>
        </p:nvSpPr>
        <p:spPr>
          <a:xfrm>
            <a:off x="2895600" y="7086600"/>
            <a:ext cx="228600" cy="228600"/>
          </a:xfrm>
          <a:prstGeom prst="rect">
            <a:avLst/>
          </a:prstGeom>
          <a:solidFill>
            <a:srgbClr val="4CAF7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4" name="Note"/>
          <p:cNvSpPr txBox="1"/>
          <p:nvPr/>
        </p:nvSpPr>
        <p:spPr>
          <a:xfrm>
            <a:off x="3276600" y="7010400"/>
            <a:ext cx="10414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Team Readiness Rule: </a:t>
            </a:r>
            <a:r>
              <a:rPr lang="en-US" sz="2100" b="0" i="0" dirty="0">
                <a:solidFill>
                  <a:srgbClr val="55555A"/>
                </a:solidFill>
                <a:latin typeface="Arial"/>
              </a:rPr>
              <a:t>No single investigator needs every asset on day one. However, every winning proposal must present a credible gap-closing plan through its team assembly.</a:t>
            </a:r>
          </a:p>
        </p:txBody>
      </p:sp>
      <p:pic>
        <p:nvPicPr>
          <p:cNvPr id="35" name="Copied Picture 35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4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"/>
          <p:cNvSpPr txBox="1"/>
          <p:nvPr/>
        </p:nvSpPr>
        <p:spPr>
          <a:xfrm>
            <a:off x="1016000" y="711200"/>
            <a:ext cx="142240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4000" b="1" i="0" dirty="0">
                <a:solidFill>
                  <a:srgbClr val="14522F"/>
                </a:solidFill>
                <a:latin typeface="Arial"/>
              </a:rPr>
              <a:t>Assessing Team Readiness</a:t>
            </a:r>
          </a:p>
        </p:txBody>
      </p:sp>
      <p:sp>
        <p:nvSpPr>
          <p:cNvPr id="21" name="H0"/>
          <p:cNvSpPr txBox="1"/>
          <p:nvPr/>
        </p:nvSpPr>
        <p:spPr>
          <a:xfrm>
            <a:off x="1016000" y="2717800"/>
            <a:ext cx="4318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Ready to Submit</a:t>
            </a:r>
          </a:p>
          <a:p>
            <a:pPr algn="l">
              <a:lnSpc>
                <a:spcPct val="112000"/>
              </a:lnSpc>
              <a:buNone/>
            </a:pPr>
            <a:r>
              <a:rPr lang="en-US" sz="2600" b="0" i="0" dirty="0">
                <a:solidFill>
                  <a:srgbClr val="55555A"/>
                </a:solidFill>
                <a:latin typeface="Arial"/>
              </a:rPr>
              <a:t>(Foundation in Place)</a:t>
            </a:r>
          </a:p>
        </p:txBody>
      </p:sp>
      <p:sp>
        <p:nvSpPr>
          <p:cNvPr id="22" name="B0"/>
          <p:cNvSpPr txBox="1"/>
          <p:nvPr/>
        </p:nvSpPr>
        <p:spPr>
          <a:xfrm>
            <a:off x="1016000" y="3886200"/>
            <a:ext cx="43180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essential foundation is set, required data are accessible, and a validation owner or partner is identified.</a:t>
            </a:r>
          </a:p>
        </p:txBody>
      </p:sp>
      <p:sp>
        <p:nvSpPr>
          <p:cNvPr id="23" name="A0"/>
          <p:cNvSpPr txBox="1"/>
          <p:nvPr/>
        </p:nvSpPr>
        <p:spPr>
          <a:xfrm>
            <a:off x="1016000" y="54356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Action: Go.</a:t>
            </a:r>
          </a:p>
        </p:txBody>
      </p:sp>
      <p:sp>
        <p:nvSpPr>
          <p:cNvPr id="24" name="Bar0"/>
          <p:cNvSpPr txBox="1"/>
          <p:nvPr/>
        </p:nvSpPr>
        <p:spPr>
          <a:xfrm>
            <a:off x="1016000" y="6553200"/>
            <a:ext cx="4191000" cy="0"/>
          </a:xfrm>
          <a:prstGeom prst="line">
            <a:avLst/>
          </a:prstGeom>
          <a:noFill/>
          <a:ln w="76200">
            <a:solidFill>
              <a:srgbClr val="14522F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5" name="Sep0"/>
          <p:cNvSpPr txBox="1"/>
          <p:nvPr/>
        </p:nvSpPr>
        <p:spPr>
          <a:xfrm>
            <a:off x="5613400" y="2819400"/>
            <a:ext cx="0" cy="3683000"/>
          </a:xfrm>
          <a:prstGeom prst="line">
            <a:avLst/>
          </a:prstGeom>
          <a:noFill/>
          <a:ln w="12700">
            <a:solidFill>
              <a:srgbClr val="C9C9C9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26" name="H1"/>
          <p:cNvSpPr txBox="1"/>
          <p:nvPr/>
        </p:nvSpPr>
        <p:spPr>
          <a:xfrm>
            <a:off x="5969000" y="2717800"/>
            <a:ext cx="4318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Nearly Ready</a:t>
            </a:r>
          </a:p>
          <a:p>
            <a:pPr algn="l">
              <a:lnSpc>
                <a:spcPct val="112000"/>
              </a:lnSpc>
              <a:buNone/>
            </a:pPr>
            <a:r>
              <a:rPr lang="en-US" sz="2600" b="0" i="0" dirty="0">
                <a:solidFill>
                  <a:srgbClr val="55555A"/>
                </a:solidFill>
                <a:latin typeface="Arial"/>
              </a:rPr>
              <a:t>(One Gap to Close)</a:t>
            </a:r>
          </a:p>
        </p:txBody>
      </p:sp>
      <p:sp>
        <p:nvSpPr>
          <p:cNvPr id="27" name="B1"/>
          <p:cNvSpPr txBox="1"/>
          <p:nvPr/>
        </p:nvSpPr>
        <p:spPr>
          <a:xfrm>
            <a:off x="5969000" y="3886200"/>
            <a:ext cx="43180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science is strong, but one collaborator, data-access step, or validation resource is missing.</a:t>
            </a:r>
          </a:p>
        </p:txBody>
      </p:sp>
      <p:sp>
        <p:nvSpPr>
          <p:cNvPr id="28" name="A1"/>
          <p:cNvSpPr txBox="1"/>
          <p:nvPr/>
        </p:nvSpPr>
        <p:spPr>
          <a:xfrm>
            <a:off x="5969000" y="54356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Action: Name the gap and closure plan in the proposal.</a:t>
            </a:r>
          </a:p>
        </p:txBody>
      </p:sp>
      <p:sp>
        <p:nvSpPr>
          <p:cNvPr id="29" name="Bar1"/>
          <p:cNvSpPr txBox="1"/>
          <p:nvPr/>
        </p:nvSpPr>
        <p:spPr>
          <a:xfrm>
            <a:off x="5969000" y="6553200"/>
            <a:ext cx="4191000" cy="0"/>
          </a:xfrm>
          <a:prstGeom prst="line">
            <a:avLst/>
          </a:prstGeom>
          <a:noFill/>
          <a:ln w="76200">
            <a:solidFill>
              <a:srgbClr val="3C8F5E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0" name="Sep1"/>
          <p:cNvSpPr txBox="1"/>
          <p:nvPr/>
        </p:nvSpPr>
        <p:spPr>
          <a:xfrm>
            <a:off x="10566400" y="2819400"/>
            <a:ext cx="0" cy="3683000"/>
          </a:xfrm>
          <a:prstGeom prst="line">
            <a:avLst/>
          </a:prstGeom>
          <a:noFill/>
          <a:ln w="12700">
            <a:solidFill>
              <a:srgbClr val="C9C9C9"/>
            </a:solidFill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1" name="H2"/>
          <p:cNvSpPr txBox="1"/>
          <p:nvPr/>
        </p:nvSpPr>
        <p:spPr>
          <a:xfrm>
            <a:off x="10922000" y="2717800"/>
            <a:ext cx="43180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</a:pPr>
            <a:r>
              <a:rPr lang="en-US" sz="2600" b="1" i="0" dirty="0">
                <a:solidFill>
                  <a:srgbClr val="3F3F41"/>
                </a:solidFill>
                <a:latin typeface="Arial"/>
              </a:rPr>
              <a:t>Build the Team First</a:t>
            </a:r>
          </a:p>
          <a:p>
            <a:pPr algn="l">
              <a:lnSpc>
                <a:spcPct val="112000"/>
              </a:lnSpc>
              <a:buNone/>
            </a:pPr>
            <a:r>
              <a:rPr lang="en-US" sz="2600" b="0" i="0" dirty="0">
                <a:solidFill>
                  <a:srgbClr val="55555A"/>
                </a:solidFill>
                <a:latin typeface="Arial"/>
              </a:rPr>
              <a:t>(Scope Before Submitting)</a:t>
            </a:r>
          </a:p>
        </p:txBody>
      </p:sp>
      <p:sp>
        <p:nvSpPr>
          <p:cNvPr id="32" name="B2"/>
          <p:cNvSpPr txBox="1"/>
          <p:nvPr/>
        </p:nvSpPr>
        <p:spPr>
          <a:xfrm>
            <a:off x="10922000" y="3886200"/>
            <a:ext cx="43180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5000"/>
              </a:lnSpc>
              <a:buNone/>
            </a:pPr>
            <a:r>
              <a:rPr lang="en-US" sz="2100" b="0" i="0" dirty="0">
                <a:solidFill>
                  <a:srgbClr val="55555A"/>
                </a:solidFill>
                <a:latin typeface="Arial"/>
              </a:rPr>
              <a:t>The requested SPARC decision is unclear, data can't be accessed, or no one owns validation.</a:t>
            </a:r>
          </a:p>
        </p:txBody>
      </p:sp>
      <p:sp>
        <p:nvSpPr>
          <p:cNvPr id="33" name="A2"/>
          <p:cNvSpPr txBox="1"/>
          <p:nvPr/>
        </p:nvSpPr>
        <p:spPr>
          <a:xfrm>
            <a:off x="10922000" y="5435600"/>
            <a:ext cx="4318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2000"/>
              </a:lnSpc>
              <a:buNone/>
            </a:pPr>
            <a:r>
              <a:rPr lang="en-US" sz="2100" b="1" i="0" dirty="0">
                <a:solidFill>
                  <a:srgbClr val="3F3F41"/>
                </a:solidFill>
                <a:latin typeface="Arial"/>
              </a:rPr>
              <a:t>Action: Recruit or scope before submitting.</a:t>
            </a:r>
          </a:p>
        </p:txBody>
      </p:sp>
      <p:sp>
        <p:nvSpPr>
          <p:cNvPr id="34" name="Bar2"/>
          <p:cNvSpPr txBox="1"/>
          <p:nvPr/>
        </p:nvSpPr>
        <p:spPr>
          <a:xfrm>
            <a:off x="10922000" y="6553200"/>
            <a:ext cx="4191000" cy="0"/>
          </a:xfrm>
          <a:prstGeom prst="line">
            <a:avLst/>
          </a:prstGeom>
          <a:noFill/>
          <a:ln w="76200">
            <a:solidFill>
              <a:srgbClr val="6FBF8F"/>
            </a:solidFill>
            <a:prstDash val="sysDot"/>
          </a:ln>
        </p:spPr>
        <p:txBody>
          <a:bodyPr wrap="square" lIns="0" tIns="0" rIns="0" bIns="0" anchor="t">
            <a:noAutofit/>
          </a:bodyPr>
          <a:lstStyle/>
          <a:p>
            <a:endParaRPr/>
          </a:p>
        </p:txBody>
      </p:sp>
      <p:sp>
        <p:nvSpPr>
          <p:cNvPr id="35" name="Note"/>
          <p:cNvSpPr txBox="1"/>
          <p:nvPr/>
        </p:nvSpPr>
        <p:spPr>
          <a:xfrm>
            <a:off x="2413000" y="7950200"/>
            <a:ext cx="11430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2000" b="0" i="1" dirty="0">
                <a:solidFill>
                  <a:srgbClr val="55555A"/>
                </a:solidFill>
                <a:latin typeface="Arial"/>
              </a:rPr>
              <a:t>Note: The Team Readiness Self-Checklist is a planning aid, not a rigid eligibility screen.</a:t>
            </a:r>
          </a:p>
        </p:txBody>
      </p:sp>
      <p:pic>
        <p:nvPicPr>
          <p:cNvPr id="36" name="Copied Picture 36">
            <a:extLst>
              <a:ext uri="{FF2B5EF4-FFF2-40B4-BE49-F238E27FC236}">
                <a16:creationId xmlns:a16="http://schemas.microsoft.com/office/drawing/2014/main" id="{90BDF272-B629-F1DE-8C89-D6D9CB09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0" y="330200"/>
            <a:ext cx="2540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7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E2C4BB8-FFCD-C94D-957D-E381AFE3A2B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cc44b6c5-bc72-4ec3-b374-23f67322295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3637</TotalTime>
  <Words>1253</Words>
  <Application>Microsoft Macintosh PowerPoint</Application>
  <PresentationFormat>Custom</PresentationFormat>
  <Paragraphs>202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Meiryo</vt:lpstr>
      <vt:lpstr>Aptos</vt:lpstr>
      <vt:lpstr>Arial</vt:lpstr>
      <vt:lpstr>Calibri</vt:lpstr>
      <vt:lpstr>Fraunces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Chen, Jake Y</cp:lastModifiedBy>
  <cp:revision>3</cp:revision>
  <dcterms:created xsi:type="dcterms:W3CDTF">2006-08-16T00:00:00Z</dcterms:created>
  <dcterms:modified xsi:type="dcterms:W3CDTF">2026-08-02T20:03:23Z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7542bc-63e5-412b-b0a0-d9586028a7d0_Enabled">
    <vt:lpwstr>true</vt:lpwstr>
  </property>
  <property fmtid="{D5CDD505-2E9C-101B-9397-08002B2CF9AE}" pid="3" name="MSIP_Label_ae7542bc-63e5-412b-b0a0-d9586028a7d0_SetDate">
    <vt:lpwstr>2026-07-31T07:21:00Z</vt:lpwstr>
  </property>
  <property fmtid="{D5CDD505-2E9C-101B-9397-08002B2CF9AE}" pid="4" name="MSIP_Label_ae7542bc-63e5-412b-b0a0-d9586028a7d0_Method">
    <vt:lpwstr>Standard</vt:lpwstr>
  </property>
  <property fmtid="{D5CDD505-2E9C-101B-9397-08002B2CF9AE}" pid="5" name="MSIP_Label_ae7542bc-63e5-412b-b0a0-d9586028a7d0_Name">
    <vt:lpwstr>Sensitive</vt:lpwstr>
  </property>
  <property fmtid="{D5CDD505-2E9C-101B-9397-08002B2CF9AE}" pid="6" name="MSIP_Label_ae7542bc-63e5-412b-b0a0-d9586028a7d0_SiteId">
    <vt:lpwstr>d8999fe4-76af-40b3-b435-1d8977abc08c</vt:lpwstr>
  </property>
  <property fmtid="{D5CDD505-2E9C-101B-9397-08002B2CF9AE}" pid="7" name="MSIP_Label_ae7542bc-63e5-412b-b0a0-d9586028a7d0_ActionId">
    <vt:lpwstr>08cf33aa-97bf-4894-b48f-555451c31f95</vt:lpwstr>
  </property>
  <property fmtid="{D5CDD505-2E9C-101B-9397-08002B2CF9AE}" pid="8" name="MSIP_Label_ae7542bc-63e5-412b-b0a0-d9586028a7d0_ContentBits">
    <vt:lpwstr>0</vt:lpwstr>
  </property>
  <property fmtid="{D5CDD505-2E9C-101B-9397-08002B2CF9AE}" pid="9" name="MSIP_Label_ae7542bc-63e5-412b-b0a0-d9586028a7d0_Tag">
    <vt:lpwstr>10, 3, 0, 2</vt:lpwstr>
  </property>
</Properties>
</file>